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41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47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4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6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48" d="100"/>
          <a:sy n="48" d="100"/>
        </p:scale>
        <p:origin x="883" y="58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 /><Relationship Id="rId62" Type="http://schemas.openxmlformats.org/officeDocument/2006/relationships/tableStyles" Target="tableStyles.xml" /><Relationship Id="rId6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734733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733693287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480409332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162673157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2021811355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71311166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30298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6563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15277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0032B4-DAB1-E840-202A-DC205D4949C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92211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66118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12337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D4E9E7-DF33-529B-FF4A-20DE65BE0616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92613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42376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12379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636B4F-E12D-9321-B90E-78EA2D158190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55000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95453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96310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EA83AE-8598-5E8F-3C7D-412E0E4DBE77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00625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80317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05482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AC42B6-D467-20A0-F19B-F4ECE9F8AF66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2432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98950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73795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5EDD69-BAD6-3955-F234-35008CF72ECF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30253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84762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12146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8A8D7C-BD95-5427-1E05-012E2D255328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0068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60020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63016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F3B8F9-B4D5-052C-638B-3F773C11A0A2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97836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51460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36792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E922DFD-77A1-83A4-E127-8F37D58122A1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4931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16809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38696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E25943-84AA-4245-0EE9-93104E4B79A1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20057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89158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37070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99D969-48F6-42BB-9FCD-50D040FF9315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72620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21836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04719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453D9E-2159-91B2-72D5-A1C07EDE82E5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15845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54396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05149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AD7A72-29BE-EF5A-941B-E7B7F0044ACD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24023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08576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96973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873BD2-EE58-A7E9-F2A5-71803C250937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02451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55154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11169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190741-B155-135D-7D44-01FD5DBD2F74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83155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88934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50543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DFC54F-73BE-98C8-9D1E-26C1C6D6C93B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11043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59108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16799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827CA4-8240-A6A7-A126-8B97A35D22F4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01062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20335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53265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5BA852-DE89-7201-A57D-347940D9B5FD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83962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62108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0682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05C8C0-AD60-C90D-C476-299D4F1D7D2C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68842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49901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770247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84777E-E9A6-92AF-2436-0DD6A0A5AAF9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3892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32166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12611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00A286-21BB-6670-506A-EB27D7F95512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01517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65625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335099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0FF588-381C-126F-E128-4BA30D189619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60111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96170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85202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9645B-D3FE-12F3-B7A8-47232C930BD1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31030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86624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46906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F93574-48CB-1A6B-E7B7-B492058B6426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56448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76375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299611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7B6653-FAD4-0F69-5A3F-49D3AC4340E1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36073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80676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05927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88416DD-221A-ED8D-C20E-3D203BF29C83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32498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670142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05405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902B67-DA6B-734E-4B6E-13069FD9EC9D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99588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65856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271911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B6818B-FDB5-8D77-2BF4-15E3E5BE4F90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72168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152394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70035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B6DDB9-E00F-0FFD-9FD6-B2713E6ED328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71040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6289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22804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F7DB04-3392-7F3E-9FDF-A695FB8F760E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51081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10097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98544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6C76FB-12BE-DC68-8D8D-369F53D2F55C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09253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96267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28624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5C82A4-A8CA-D2A4-2D06-3D3ED821AF76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07404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73445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19187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7E5880-0ADC-8F07-180A-9B930BCF66BC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8121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69285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67963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BCF236-5AF9-4F54-2AA8-383C779996E3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40672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44523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40068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19E276-7DA5-3DD9-549B-69D559646D61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10118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47345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47171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E053F9-B3C1-6B1F-0A4C-8772C03B38B0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63690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67965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32109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C8BB67-F9D7-7C55-5747-BA88F06C0293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18523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80978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51440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104583-6837-06FC-2AE2-05FDA209FCEF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7992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70048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25444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A03E03-2A32-5E86-C872-341253FE1B3C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33853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14627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775968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77D0A9-4718-7034-FABC-852A959BAF85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49777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99931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128932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CD7B1B-31AF-7FE4-A211-E64B2CF412B2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9464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55885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33675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EE8628-0014-70AD-A417-5DD4AF247B1B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68862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7466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95402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CD801E-237C-C882-D820-A98287175C57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36200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86868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73028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63066A-434C-9D6B-560C-97EF44B8E128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00109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77254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8960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3785A3-7601-DA37-8F83-1E6927307944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62932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22867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42411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AF95ED-8CB2-6645-3D7B-2B20FEC287D4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83022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12612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975109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E7BEC1-EEBA-0B76-C0D0-BB67E469D6E8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6153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61983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17278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2AF289-2D6D-D2E2-11DB-4D658EEBDBA0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08758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59207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29872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2D77BA-9ED8-5C1F-8D7D-367EEB1A7715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45262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02743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49400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E1C6A9-5DEE-8ED7-2A02-3237CD9F11C8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19283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54620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41264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CE3BB5-3D0D-6844-ADAF-FDFE5125C788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9499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36676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01212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27B64F-F7C0-2D04-1A32-431A06160DBA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0041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44918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48622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4BF244-3E07-2056-C904-569BFC7EEA76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22852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53717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08468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FDE4C67-D2EE-8E52-C42A-664522D6DED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33325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77575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71022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7DAAA8-109D-9F49-F475-61D59D535FB0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32624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12464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67439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67897D-9852-72E2-A219-7EB7AF5030AE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Slide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796867" name="Títu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644482554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1834254980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924729932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3721247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10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ítulo e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569459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570756732" name="Espaço Reservado para Texto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311524940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63275741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311847236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&lt;#&gt;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ítulo e texto vertica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9550144" name="Título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888085104" name="Espaço Reservado para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883029295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1268880113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3990899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&lt;#&gt;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718595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100446366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1150941081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1468007598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601099786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14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Cabeçalho da Se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7397183" name="Títu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309141759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1872815981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913490683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154977701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&lt;#&gt;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uas Partes d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851715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488395521" name="Espaço Reservado para Conteúd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413670832" name="Espaço Reservado para Conteúd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591297240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327049772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791017483" name="Espaço Reservado para Número de Slid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&lt;#&gt;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44163" name="Títu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69784616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905074969" name="Espaço Reservado para Conteúd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334098444" name="Espaço Reservado para Tex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1088099064" name="Espaço Reservado para Conteúd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1865770422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1237161331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451783077" name="Espaço Reservado para Número de Slid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&lt;#&gt;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Soment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311880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446200340" name="Espaço Reservado para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835020827" name="Espaço Reservado para Rodapé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89429946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&lt;#&gt;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Em br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8009417" name="Espaço Reservado para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445282128" name="Espaço Reservado para Rodapé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34747205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údo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7829830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9252079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712810003" name="Espaço Reservado para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992512179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1696864898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3353253" name="Espaço Reservado para Número de Slid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&lt;#&gt;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5193203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429521601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1988325983" name="Espaço Reservado para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</p:txBody>
      </p:sp>
      <p:sp>
        <p:nvSpPr>
          <p:cNvPr id="1972237261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134887518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089656322" name="Espaço Reservado para Número de Slid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4FE2FE-B55E-4328-8F5C-2CEB8781A47B}" type="slidenum">
              <a:rPr lang="de-DE"/>
              <a:t>&lt;#&gt;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290159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103193782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de-DE"/>
          </a:p>
        </p:txBody>
      </p:sp>
      <p:sp>
        <p:nvSpPr>
          <p:cNvPr id="1903289177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F0E51C7C-CEA3-4CAA-BE4B-344879E7C377}" type="datetimeFigureOut">
              <a:rPr lang="de-DE"/>
              <a:t>20.06.2025</a:t>
            </a:fld>
            <a:endParaRPr lang="de-DE"/>
          </a:p>
        </p:txBody>
      </p:sp>
      <p:sp>
        <p:nvSpPr>
          <p:cNvPr id="550588869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78091610" name="Espaço Reservado para Número de Slide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754FE2FE-B55E-4328-8F5C-2CEB8781A47B}" type="slidenum">
              <a:rPr lang="de-DE"/>
              <a:t>1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8.jp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Relationship Id="rId4" Type="http://schemas.openxmlformats.org/officeDocument/2006/relationships/image" Target="../media/image34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g"/><Relationship Id="rId4" Type="http://schemas.openxmlformats.org/officeDocument/2006/relationships/image" Target="../media/image36.jp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7" Type="http://schemas.openxmlformats.org/officeDocument/2006/relationships/image" Target="../media/image41.jpg"/><Relationship Id="rId8" Type="http://schemas.openxmlformats.org/officeDocument/2006/relationships/image" Target="../media/image42.jp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jp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jp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Relationship Id="rId4" Type="http://schemas.openxmlformats.org/officeDocument/2006/relationships/image" Target="../media/image49.png"/><Relationship Id="rId5" Type="http://schemas.openxmlformats.org/officeDocument/2006/relationships/image" Target="../media/image50.jp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jp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6" Type="http://schemas.openxmlformats.org/officeDocument/2006/relationships/image" Target="../media/image55.jpg"/><Relationship Id="rId7" Type="http://schemas.openxmlformats.org/officeDocument/2006/relationships/image" Target="../media/image56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jp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jp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jp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52643894" name="Imagem 4" descr="Circuito eletrônico em fundo preto&#10;&#10;O conteúdo gerado por IA pode estar incorreto."/>
          <p:cNvPicPr>
            <a:picLocks noChangeAspect="1"/>
          </p:cNvPicPr>
          <p:nvPr/>
        </p:nvPicPr>
        <p:blipFill>
          <a:blip r:embed="rId3"/>
          <a:srcRect l="14123" t="0" r="18923" b="-1"/>
          <a:stretch/>
        </p:blipFill>
        <p:spPr bwMode="auto">
          <a:xfrm>
            <a:off x="5311702" y="10"/>
            <a:ext cx="6878774" cy="6857990"/>
          </a:xfrm>
          <a:custGeom>
            <a:avLst/>
            <a:gdLst/>
            <a:ahLst/>
            <a:cxnLst/>
            <a:rect l="l" t="t" r="r" b="b"/>
            <a:pathLst>
              <a:path w="6878775" h="6858000" fill="norm" stroke="1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975693" name="CaixaDeTexto 7"/>
          <p:cNvSpPr txBox="1"/>
          <p:nvPr/>
        </p:nvSpPr>
        <p:spPr bwMode="auto">
          <a:xfrm>
            <a:off x="607632" y="548231"/>
            <a:ext cx="527361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pt-BR" sz="6600" b="1">
                <a:solidFill>
                  <a:srgbClr val="002060"/>
                </a:solidFill>
                <a:latin typeface="Gill Sans MT"/>
              </a:rPr>
              <a:t>Informática</a:t>
            </a:r>
            <a:endParaRPr/>
          </a:p>
        </p:txBody>
      </p:sp>
      <p:sp>
        <p:nvSpPr>
          <p:cNvPr id="2073985574" name="CaixaDeTexto 8"/>
          <p:cNvSpPr txBox="1"/>
          <p:nvPr/>
        </p:nvSpPr>
        <p:spPr bwMode="auto">
          <a:xfrm>
            <a:off x="612550" y="2844823"/>
            <a:ext cx="50723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3200">
                <a:latin typeface="Aptos Display"/>
              </a:rPr>
              <a:t>Eridhonson</a:t>
            </a:r>
            <a:r>
              <a:rPr lang="pt-BR" sz="3200">
                <a:latin typeface="Aptos Display"/>
              </a:rPr>
              <a:t> Oliveira</a:t>
            </a:r>
            <a:endParaRPr/>
          </a:p>
        </p:txBody>
      </p:sp>
      <p:sp>
        <p:nvSpPr>
          <p:cNvPr id="1999752530" name="CaixaDeTexto 9"/>
          <p:cNvSpPr txBox="1"/>
          <p:nvPr/>
        </p:nvSpPr>
        <p:spPr bwMode="auto">
          <a:xfrm>
            <a:off x="610658" y="4909868"/>
            <a:ext cx="4756029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5900">
                <a:solidFill>
                  <a:srgbClr val="002060"/>
                </a:solidFill>
                <a:latin typeface="Gill Sans MT"/>
              </a:rPr>
              <a:t>Ponto Com</a:t>
            </a:r>
            <a:endParaRPr/>
          </a:p>
          <a:p>
            <a:pPr>
              <a:defRPr/>
            </a:pPr>
            <a:r>
              <a:rPr lang="pt-BR" sz="2200">
                <a:latin typeface="Aptos Display"/>
              </a:rPr>
              <a:t>Informática e Profissionalizante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60364726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962940508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COMPUTADOR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88537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O que é um computador?</a:t>
            </a:r>
            <a:endParaRPr/>
          </a:p>
        </p:txBody>
      </p:sp>
      <p:sp>
        <p:nvSpPr>
          <p:cNvPr id="1240657484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Dispositivo que processa dados.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Composto por componentes </a:t>
            </a:r>
            <a:r>
              <a:rPr lang="pt-BR" sz="3200" b="1">
                <a:solidFill>
                  <a:srgbClr val="002060"/>
                </a:solidFill>
                <a:ea typeface="Aptos"/>
                <a:cs typeface="Aptos"/>
              </a:rPr>
              <a:t>físicos </a:t>
            </a:r>
            <a:r>
              <a:rPr lang="pt-BR" sz="3200">
                <a:ea typeface="Aptos"/>
                <a:cs typeface="Aptos"/>
              </a:rPr>
              <a:t>(hardware) e </a:t>
            </a:r>
            <a:r>
              <a:rPr lang="pt-BR" sz="3200" b="1">
                <a:solidFill>
                  <a:srgbClr val="002060"/>
                </a:solidFill>
                <a:ea typeface="Aptos"/>
                <a:cs typeface="Aptos"/>
              </a:rPr>
              <a:t>lógicos </a:t>
            </a:r>
            <a:r>
              <a:rPr lang="pt-BR" sz="3200">
                <a:ea typeface="Aptos"/>
                <a:cs typeface="Aptos"/>
              </a:rPr>
              <a:t>(software).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Funções principais: </a:t>
            </a:r>
            <a:r>
              <a:rPr lang="pt-BR" sz="3200" b="1">
                <a:solidFill>
                  <a:srgbClr val="002060"/>
                </a:solidFill>
                <a:ea typeface="Aptos"/>
                <a:cs typeface="Aptos"/>
              </a:rPr>
              <a:t>receber</a:t>
            </a:r>
            <a:r>
              <a:rPr lang="pt-BR" sz="3200">
                <a:ea typeface="Aptos"/>
                <a:cs typeface="Aptos"/>
              </a:rPr>
              <a:t>, </a:t>
            </a:r>
            <a:r>
              <a:rPr lang="pt-BR" sz="3200" b="1">
                <a:solidFill>
                  <a:srgbClr val="002060"/>
                </a:solidFill>
                <a:ea typeface="Aptos"/>
                <a:cs typeface="Aptos"/>
              </a:rPr>
              <a:t>processar </a:t>
            </a:r>
            <a:r>
              <a:rPr lang="pt-BR" sz="3200">
                <a:ea typeface="Aptos"/>
                <a:cs typeface="Aptos"/>
              </a:rPr>
              <a:t>e </a:t>
            </a:r>
            <a:r>
              <a:rPr lang="pt-BR" sz="3200" b="1">
                <a:solidFill>
                  <a:srgbClr val="002060"/>
                </a:solidFill>
                <a:ea typeface="Aptos"/>
                <a:cs typeface="Aptos"/>
              </a:rPr>
              <a:t>armazenar </a:t>
            </a:r>
            <a:r>
              <a:rPr lang="pt-BR" sz="3200">
                <a:ea typeface="Aptos"/>
                <a:cs typeface="Aptos"/>
              </a:rPr>
              <a:t>informações.</a:t>
            </a:r>
            <a:endParaRPr lang="pt-BR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657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657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657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65748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965014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Tipos de computadores</a:t>
            </a:r>
            <a:endParaRPr/>
          </a:p>
        </p:txBody>
      </p:sp>
      <p:sp>
        <p:nvSpPr>
          <p:cNvPr id="29782511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Computadores de mesa (desktops)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Computadores portáteis (laptops)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Computadores manuais (smartphones)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Servidores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Supercomputadores</a:t>
            </a:r>
            <a:endParaRPr lang="pt-BR" sz="3200"/>
          </a:p>
        </p:txBody>
      </p:sp>
      <p:pic>
        <p:nvPicPr>
          <p:cNvPr id="1803172310" name="Imagem 11" descr="Gabinete Gamer Cougar MX-350 RGB (Slim-Torre, Vidrio templado, ATX ..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 flipV="0">
            <a:off x="8169598" y="31523"/>
            <a:ext cx="4261279" cy="4217608"/>
          </a:xfrm>
          <a:prstGeom prst="rect">
            <a:avLst/>
          </a:prstGeom>
        </p:spPr>
      </p:pic>
      <p:pic>
        <p:nvPicPr>
          <p:cNvPr id="1075421648" name="Imagem 5" descr="Tela de um computador portátil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095999" y="3790944"/>
            <a:ext cx="3743121" cy="3002549"/>
          </a:xfrm>
          <a:prstGeom prst="rect">
            <a:avLst/>
          </a:prstGeom>
        </p:spPr>
      </p:pic>
      <p:pic>
        <p:nvPicPr>
          <p:cNvPr id="470849016" name="Imagem 8" descr="Iphone Teléfono Smartphone - Foto gratis en Pixabay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909065" y="4089055"/>
            <a:ext cx="3801372" cy="2851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88952812" name="Imagem 9" descr="Geladeira Brastemp Frost Free Duplex 462 litros cor Inox* com Painel ..."/>
          <p:cNvPicPr>
            <a:picLocks noChangeAspect="1"/>
          </p:cNvPicPr>
          <p:nvPr/>
        </p:nvPicPr>
        <p:blipFill>
          <a:blip r:embed="rId3"/>
          <a:srcRect l="22596" t="0" r="23025" b="0"/>
          <a:stretch/>
        </p:blipFill>
        <p:spPr bwMode="auto">
          <a:xfrm flipH="1">
            <a:off x="8200662" y="184748"/>
            <a:ext cx="3567403" cy="6502879"/>
          </a:xfrm>
          <a:prstGeom prst="rect">
            <a:avLst/>
          </a:prstGeom>
          <a:ln>
            <a:noFill/>
          </a:ln>
        </p:spPr>
      </p:pic>
      <p:pic>
        <p:nvPicPr>
          <p:cNvPr id="239689709" name="Imagem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2823" y="530885"/>
            <a:ext cx="4074542" cy="6328194"/>
          </a:xfrm>
          <a:prstGeom prst="rect">
            <a:avLst/>
          </a:prstGeom>
          <a:ln>
            <a:noFill/>
          </a:ln>
        </p:spPr>
      </p:pic>
      <p:pic>
        <p:nvPicPr>
          <p:cNvPr id="1174895516" name="Imagem 12" descr="Digitales Mp3 Música · Gráficos vectoriales gratis en Pixabay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300572" y="1708749"/>
            <a:ext cx="2007799" cy="3986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68384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  <a:ea typeface="Aptos Display"/>
                <a:cs typeface="Aptos Display"/>
              </a:rPr>
              <a:t>Características do computador</a:t>
            </a:r>
            <a:endParaRPr lang="pt-BR" b="1">
              <a:solidFill>
                <a:srgbClr val="002060"/>
              </a:solidFill>
              <a:latin typeface="Gill Sans MT"/>
            </a:endParaRPr>
          </a:p>
        </p:txBody>
      </p:sp>
      <p:sp>
        <p:nvSpPr>
          <p:cNvPr id="159068491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Alta </a:t>
            </a:r>
            <a:r>
              <a:rPr lang="pt-BR" sz="3200" b="0">
                <a:highlight>
                  <a:srgbClr val="FFFF00"/>
                </a:highlight>
                <a:ea typeface="Aptos"/>
                <a:cs typeface="Aptos"/>
              </a:rPr>
              <a:t>velocidade </a:t>
            </a:r>
            <a:r>
              <a:rPr lang="pt-BR" sz="3200">
                <a:ea typeface="Aptos"/>
                <a:cs typeface="Aptos"/>
              </a:rPr>
              <a:t>de processamento;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Alta </a:t>
            </a:r>
            <a:r>
              <a:rPr lang="pt-BR" sz="3200">
                <a:highlight>
                  <a:srgbClr val="FFFF00"/>
                </a:highlight>
                <a:ea typeface="Aptos"/>
                <a:cs typeface="Aptos"/>
              </a:rPr>
              <a:t>capacidade </a:t>
            </a:r>
            <a:r>
              <a:rPr lang="pt-BR" sz="3200">
                <a:ea typeface="Aptos"/>
                <a:cs typeface="Aptos"/>
              </a:rPr>
              <a:t>de armazenamento;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Possibilidade de </a:t>
            </a:r>
            <a:r>
              <a:rPr lang="pt-BR" sz="3200">
                <a:highlight>
                  <a:srgbClr val="FFFF00"/>
                </a:highlight>
                <a:ea typeface="Aptos"/>
                <a:cs typeface="Aptos"/>
              </a:rPr>
              <a:t>replicação</a:t>
            </a:r>
            <a:r>
              <a:rPr lang="pt-BR" sz="3200">
                <a:ea typeface="Aptos"/>
                <a:cs typeface="Aptos"/>
              </a:rPr>
              <a:t>;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Processamento </a:t>
            </a:r>
            <a:r>
              <a:rPr lang="pt-BR" sz="3200">
                <a:highlight>
                  <a:srgbClr val="FFFF00"/>
                </a:highlight>
                <a:ea typeface="Aptos"/>
                <a:cs typeface="Aptos"/>
              </a:rPr>
              <a:t>ininterrupto</a:t>
            </a:r>
            <a:r>
              <a:rPr lang="pt-BR" sz="3200">
                <a:ea typeface="Aptos"/>
                <a:cs typeface="Aptos"/>
              </a:rPr>
              <a:t>;</a:t>
            </a:r>
            <a:endParaRPr lang="pt-BR" sz="320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3200">
                <a:highlight>
                  <a:srgbClr val="FFFF00"/>
                </a:highlight>
                <a:ea typeface="Aptos"/>
                <a:cs typeface="Aptos"/>
              </a:rPr>
              <a:t>Programável</a:t>
            </a:r>
            <a:r>
              <a:rPr lang="pt-BR" sz="3200">
                <a:ea typeface="Aptos"/>
                <a:cs typeface="Aptos"/>
              </a:rPr>
              <a:t>.</a:t>
            </a:r>
            <a:endParaRPr lang="pt-BR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684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684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6849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6849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6849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6849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309155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  <a:ea typeface="Aptos Display"/>
                <a:cs typeface="Aptos Display"/>
              </a:rPr>
              <a:t>Benefícios do computador</a:t>
            </a:r>
            <a:endParaRPr lang="pt-BR" b="1">
              <a:latin typeface="Gill Sans MT"/>
              <a:ea typeface="Aptos Display"/>
              <a:cs typeface="Aptos Display"/>
            </a:endParaRPr>
          </a:p>
        </p:txBody>
      </p:sp>
      <p:sp>
        <p:nvSpPr>
          <p:cNvPr id="198959265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Confiabilidade e Exatidão;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Precisão no controle de processos;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Aumento da produtividade;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Análise de grandes quantidades de informação;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Auxílio à tomada de decisões;</a:t>
            </a:r>
            <a:endParaRPr lang="pt-BR" sz="320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pt-BR" sz="3200">
                <a:ea typeface="Aptos"/>
                <a:cs typeface="Aptos"/>
              </a:rPr>
              <a:t>Agilidade nas operações;</a:t>
            </a:r>
            <a:endParaRPr lang="pt-BR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592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592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592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592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592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5926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959265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346657672" name="Agrupar 13"/>
          <p:cNvGrpSpPr/>
          <p:nvPr/>
        </p:nvGrpSpPr>
        <p:grpSpPr bwMode="auto">
          <a:xfrm>
            <a:off x="832449" y="1478711"/>
            <a:ext cx="4812821" cy="2520981"/>
            <a:chOff x="832449" y="1104900"/>
            <a:chExt cx="4812821" cy="2520981"/>
          </a:xfrm>
        </p:grpSpPr>
        <p:pic>
          <p:nvPicPr>
            <p:cNvPr id="13" name="Imagem 12" descr="PC Gamer Completa AMD Athlon 3000g 16GB DDR4 1 TB SSD Vega 3 Graphics ...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354956" y="1104900"/>
              <a:ext cx="2290314" cy="2319069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ítulo 1"/>
            <p:cNvSpPr txBox="1"/>
            <p:nvPr/>
          </p:nvSpPr>
          <p:spPr bwMode="auto">
            <a:xfrm>
              <a:off x="832449" y="2300318"/>
              <a:ext cx="3024998" cy="1325563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pt-BR" b="1">
                  <a:solidFill>
                    <a:srgbClr val="002060"/>
                  </a:solidFill>
                  <a:latin typeface="Gill Sans MT"/>
                </a:rPr>
                <a:t>Hardware</a:t>
              </a:r>
              <a:endParaRPr lang="pt-BR"/>
            </a:p>
          </p:txBody>
        </p:sp>
      </p:grpSp>
      <p:grpSp>
        <p:nvGrpSpPr>
          <p:cNvPr id="1769239602" name="Agrupar 15"/>
          <p:cNvGrpSpPr/>
          <p:nvPr/>
        </p:nvGrpSpPr>
        <p:grpSpPr bwMode="auto">
          <a:xfrm>
            <a:off x="6281466" y="1565334"/>
            <a:ext cx="4855234" cy="2347103"/>
            <a:chOff x="6281466" y="1191522"/>
            <a:chExt cx="4855234" cy="2347103"/>
          </a:xfrm>
        </p:grpSpPr>
        <p:pic>
          <p:nvPicPr>
            <p:cNvPr id="15" name="Imagem 14" descr="Matrix Communication Software - Free image on Pixabay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660920" y="1191522"/>
              <a:ext cx="2475781" cy="2347103"/>
            </a:xfrm>
            <a:prstGeom prst="rect">
              <a:avLst/>
            </a:prstGeom>
          </p:spPr>
        </p:pic>
        <p:sp>
          <p:nvSpPr>
            <p:cNvPr id="8" name="Título 1"/>
            <p:cNvSpPr txBox="1"/>
            <p:nvPr/>
          </p:nvSpPr>
          <p:spPr bwMode="auto">
            <a:xfrm>
              <a:off x="6281466" y="2472844"/>
              <a:ext cx="3024998" cy="966130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pt-BR" b="1">
                  <a:solidFill>
                    <a:srgbClr val="002060"/>
                  </a:solidFill>
                  <a:latin typeface="Gill Sans MT"/>
                </a:rPr>
                <a:t>Software</a:t>
              </a:r>
              <a:endParaRPr lang="pt-BR"/>
            </a:p>
          </p:txBody>
        </p:sp>
      </p:grpSp>
      <p:sp>
        <p:nvSpPr>
          <p:cNvPr id="781871903" name="Título 1"/>
          <p:cNvSpPr txBox="1"/>
          <p:nvPr/>
        </p:nvSpPr>
        <p:spPr bwMode="auto">
          <a:xfrm>
            <a:off x="832448" y="3824317"/>
            <a:ext cx="4275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600" b="1">
                <a:solidFill>
                  <a:srgbClr val="0070C0"/>
                </a:solidFill>
                <a:latin typeface="Gill Sans MT"/>
              </a:rPr>
              <a:t>Unidade Central de Processamento</a:t>
            </a:r>
            <a:endParaRPr lang="pt-BR" sz="3600">
              <a:solidFill>
                <a:srgbClr val="0070C0"/>
              </a:solidFill>
            </a:endParaRPr>
          </a:p>
        </p:txBody>
      </p:sp>
      <p:sp>
        <p:nvSpPr>
          <p:cNvPr id="1442783448" name="Título 1"/>
          <p:cNvSpPr txBox="1"/>
          <p:nvPr/>
        </p:nvSpPr>
        <p:spPr bwMode="auto">
          <a:xfrm>
            <a:off x="832448" y="4931374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600" b="1">
                <a:solidFill>
                  <a:srgbClr val="0070C0"/>
                </a:solidFill>
                <a:latin typeface="Gill Sans MT"/>
              </a:rPr>
              <a:t>Periféricos</a:t>
            </a:r>
            <a:endParaRPr lang="pt-BR" sz="3600">
              <a:solidFill>
                <a:srgbClr val="0070C0"/>
              </a:solidFill>
            </a:endParaRPr>
          </a:p>
        </p:txBody>
      </p:sp>
      <p:sp>
        <p:nvSpPr>
          <p:cNvPr id="425057422" name="Título 1"/>
          <p:cNvSpPr txBox="1"/>
          <p:nvPr/>
        </p:nvSpPr>
        <p:spPr bwMode="auto">
          <a:xfrm>
            <a:off x="6281466" y="3824317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600" b="1">
                <a:solidFill>
                  <a:srgbClr val="0070C0"/>
                </a:solidFill>
                <a:latin typeface="Gill Sans MT"/>
              </a:rPr>
              <a:t>Sistema Operacional</a:t>
            </a:r>
            <a:endParaRPr lang="pt-BR" sz="3600"/>
          </a:p>
        </p:txBody>
      </p:sp>
      <p:sp>
        <p:nvSpPr>
          <p:cNvPr id="523317480" name="Título 1"/>
          <p:cNvSpPr txBox="1"/>
          <p:nvPr/>
        </p:nvSpPr>
        <p:spPr bwMode="auto">
          <a:xfrm>
            <a:off x="6281466" y="4931373"/>
            <a:ext cx="398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600" b="1">
                <a:solidFill>
                  <a:srgbClr val="0070C0"/>
                </a:solidFill>
                <a:latin typeface="Gill Sans MT"/>
              </a:rPr>
              <a:t>Programas</a:t>
            </a:r>
            <a:endParaRPr lang="pt-BR" sz="3600"/>
          </a:p>
        </p:txBody>
      </p:sp>
      <p:sp>
        <p:nvSpPr>
          <p:cNvPr id="626182283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Componentes de um computador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65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23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87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5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78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3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871903" grpId="0"/>
      <p:bldP spid="1442783448" grpId="0"/>
      <p:bldP spid="425057422" grpId="0"/>
      <p:bldP spid="5233174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46898684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668636466" name="Agrupar 8"/>
          <p:cNvGrpSpPr/>
          <p:nvPr/>
        </p:nvGrpSpPr>
        <p:grpSpPr bwMode="auto">
          <a:xfrm>
            <a:off x="-6515591" y="378"/>
            <a:ext cx="6492511" cy="6883350"/>
            <a:chOff x="-6515591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6515591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-6435430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HARDWARE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5147016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151624677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HARDWARE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8702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897512"/>
            <a:ext cx="6101750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  <a:defRPr/>
            </a:pPr>
            <a:r>
              <a:rPr lang="pt-BR" sz="3200"/>
              <a:t> É a </a:t>
            </a:r>
            <a:r>
              <a:rPr lang="pt-BR" sz="3200" b="1"/>
              <a:t>parte física de um dispositivo eletrônico ou computador</a:t>
            </a:r>
            <a:r>
              <a:rPr lang="pt-BR" sz="3200"/>
              <a:t>,</a:t>
            </a:r>
            <a:r>
              <a:rPr lang="pt-BR" sz="3200">
                <a:ea typeface="Aptos"/>
                <a:cs typeface="Aptos"/>
              </a:rPr>
              <a:t> incluindo tanto as partes internas quanto os </a:t>
            </a:r>
            <a:r>
              <a:rPr lang="pt-BR" sz="3200" b="1">
                <a:solidFill>
                  <a:srgbClr val="002060"/>
                </a:solidFill>
                <a:ea typeface="Aptos"/>
                <a:cs typeface="Aptos"/>
              </a:rPr>
              <a:t>periféricos </a:t>
            </a:r>
            <a:r>
              <a:rPr lang="pt-BR" sz="3200">
                <a:ea typeface="Aptos"/>
                <a:cs typeface="Aptos"/>
              </a:rPr>
              <a:t>externos. </a:t>
            </a:r>
            <a:endParaRPr lang="pt-BR" sz="3200"/>
          </a:p>
          <a:p>
            <a:pPr marL="0" indent="0" algn="just">
              <a:buNone/>
              <a:defRPr/>
            </a:pPr>
            <a:r>
              <a:rPr lang="pt-BR" sz="3200">
                <a:ea typeface="Aptos"/>
                <a:cs typeface="Aptos"/>
              </a:rPr>
              <a:t> Infraestrutura necessária para que o software execute suas funções.</a:t>
            </a:r>
            <a:endParaRPr lang="pt-BR" sz="3200"/>
          </a:p>
        </p:txBody>
      </p:sp>
      <p:pic>
        <p:nvPicPr>
          <p:cNvPr id="1677836027" name="Imagem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684574" y="1710009"/>
            <a:ext cx="2823354" cy="2781120"/>
          </a:xfrm>
          <a:prstGeom prst="rect">
            <a:avLst/>
          </a:prstGeom>
          <a:ln>
            <a:noFill/>
          </a:ln>
        </p:spPr>
      </p:pic>
      <p:pic>
        <p:nvPicPr>
          <p:cNvPr id="1456612279" name="Imagem 4" descr="Fotos gratis : mano, teclado, tecnología, dedo, oficina, negro, de ..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501637" y="372015"/>
            <a:ext cx="1524000" cy="1524000"/>
          </a:xfrm>
          <a:prstGeom prst="rect">
            <a:avLst/>
          </a:prstGeom>
          <a:ln>
            <a:noFill/>
          </a:ln>
        </p:spPr>
      </p:pic>
      <p:pic>
        <p:nvPicPr>
          <p:cNvPr id="305473655" name="Imagem 5" descr="Fones de Ouvido Alok - Conheça os Modelos WAAW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860173" y="3074060"/>
            <a:ext cx="1943100" cy="1905000"/>
          </a:xfrm>
          <a:prstGeom prst="rect">
            <a:avLst/>
          </a:prstGeom>
          <a:ln>
            <a:noFill/>
          </a:ln>
        </p:spPr>
      </p:pic>
      <p:pic>
        <p:nvPicPr>
          <p:cNvPr id="1850673824" name="Imagem 6" descr="Mulher usando mouse de computador com laptop na mesa | Foto Premium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550934" y="4683425"/>
            <a:ext cx="1916681" cy="187372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3893410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  <a:ea typeface="Aptos Display"/>
                <a:cs typeface="Aptos Display"/>
              </a:rPr>
              <a:t>Objetivos e Metodologia</a:t>
            </a:r>
            <a:endParaRPr lang="pt-BR" b="1">
              <a:solidFill>
                <a:srgbClr val="002060"/>
              </a:solidFill>
              <a:latin typeface="Gill Sans MT"/>
            </a:endParaRPr>
          </a:p>
        </p:txBody>
      </p:sp>
      <p:sp>
        <p:nvSpPr>
          <p:cNvPr id="1044796360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pt-BR" sz="3200" b="1">
                <a:solidFill>
                  <a:srgbClr val="041665"/>
                </a:solidFill>
                <a:ea typeface="Aptos"/>
                <a:cs typeface="Aptos"/>
              </a:rPr>
              <a:t>Objetivos: </a:t>
            </a:r>
            <a:r>
              <a:rPr lang="pt-BR" sz="3200">
                <a:ea typeface="Aptos"/>
                <a:cs typeface="Aptos"/>
              </a:rPr>
              <a:t>Capacitação no uso básico do computador e dos principais aplicativos do pacote Office (</a:t>
            </a:r>
            <a:r>
              <a:rPr lang="pt-BR" sz="3200" b="1">
                <a:solidFill>
                  <a:srgbClr val="041665"/>
                </a:solidFill>
                <a:ea typeface="Aptos"/>
                <a:cs typeface="Aptos"/>
              </a:rPr>
              <a:t>Windows 10</a:t>
            </a:r>
            <a:r>
              <a:rPr lang="pt-BR" sz="3200">
                <a:ea typeface="Aptos"/>
                <a:cs typeface="Aptos"/>
              </a:rPr>
              <a:t>, </a:t>
            </a:r>
            <a:r>
              <a:rPr lang="pt-BR" sz="3200" b="1">
                <a:solidFill>
                  <a:srgbClr val="041665"/>
                </a:solidFill>
                <a:ea typeface="Aptos"/>
                <a:cs typeface="Aptos"/>
              </a:rPr>
              <a:t>Word</a:t>
            </a:r>
            <a:r>
              <a:rPr lang="pt-BR" sz="3200">
                <a:ea typeface="Aptos"/>
                <a:cs typeface="Aptos"/>
              </a:rPr>
              <a:t>, </a:t>
            </a:r>
            <a:r>
              <a:rPr lang="pt-BR" sz="3200" b="1">
                <a:solidFill>
                  <a:srgbClr val="041665"/>
                </a:solidFill>
                <a:ea typeface="Aptos"/>
                <a:cs typeface="Aptos"/>
              </a:rPr>
              <a:t>Excel </a:t>
            </a:r>
            <a:r>
              <a:rPr lang="pt-BR" sz="3200">
                <a:ea typeface="Aptos"/>
                <a:cs typeface="Aptos"/>
              </a:rPr>
              <a:t>e </a:t>
            </a:r>
            <a:r>
              <a:rPr lang="pt-BR" sz="3200" b="1">
                <a:solidFill>
                  <a:srgbClr val="041665"/>
                </a:solidFill>
                <a:ea typeface="Aptos"/>
                <a:cs typeface="Aptos"/>
              </a:rPr>
              <a:t>PowerPoint</a:t>
            </a:r>
            <a:r>
              <a:rPr lang="pt-BR" sz="3200">
                <a:ea typeface="Aptos"/>
                <a:cs typeface="Aptos"/>
              </a:rPr>
              <a:t>), desenvolvendo habilidades essenciais para o mercado de trabalho e para o dia a dia.</a:t>
            </a:r>
            <a:endParaRPr/>
          </a:p>
          <a:p>
            <a:pPr marL="0" indent="0">
              <a:lnSpc>
                <a:spcPct val="100000"/>
              </a:lnSpc>
              <a:buNone/>
              <a:defRPr/>
            </a:pPr>
            <a:endParaRPr lang="pt-BR" sz="320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pt-BR" sz="3200" b="1">
                <a:solidFill>
                  <a:srgbClr val="041665"/>
                </a:solidFill>
              </a:rPr>
              <a:t>Metodologia:</a:t>
            </a:r>
            <a:r>
              <a:rPr lang="pt-BR" sz="3200"/>
              <a:t> Explicações combinadas com </a:t>
            </a:r>
            <a:r>
              <a:rPr lang="pt-BR" sz="3200" b="1">
                <a:solidFill>
                  <a:srgbClr val="002060"/>
                </a:solidFill>
              </a:rPr>
              <a:t>atividades</a:t>
            </a:r>
            <a:r>
              <a:rPr lang="pt-BR" sz="3200"/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035538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  <a:ea typeface="Aptos Display"/>
                <a:cs typeface="Aptos Display"/>
              </a:rPr>
              <a:t>Gabinete</a:t>
            </a:r>
            <a:endParaRPr lang="pt-BR" b="1">
              <a:solidFill>
                <a:srgbClr val="002060"/>
              </a:solidFill>
              <a:latin typeface="Gill Sans MT"/>
            </a:endParaRPr>
          </a:p>
        </p:txBody>
      </p:sp>
      <p:sp>
        <p:nvSpPr>
          <p:cNvPr id="76714235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753739"/>
            <a:ext cx="5799826" cy="4135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457200">
              <a:lnSpc>
                <a:spcPct val="100000"/>
              </a:lnSpc>
              <a:spcBef>
                <a:spcPts val="500"/>
              </a:spcBef>
              <a:buNone/>
              <a:defRPr/>
            </a:pPr>
            <a:r>
              <a:rPr lang="pt-BR" sz="3200">
                <a:ea typeface="Aptos"/>
                <a:cs typeface="Aptos"/>
              </a:rPr>
              <a:t> O gabinete é a “caixa” que abriga os principais componentes do computador.  Ele protege as peças, organiza os cabos e ajuda na ventilação para evitar superaquecimento.</a:t>
            </a:r>
            <a:endParaRPr lang="pt-BR" sz="3200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84710881" name="Imagem 11" descr="GABINETE KIT"/>
          <p:cNvPicPr>
            <a:picLocks noChangeAspect="1"/>
          </p:cNvPicPr>
          <p:nvPr/>
        </p:nvPicPr>
        <p:blipFill>
          <a:blip r:embed="rId3"/>
          <a:srcRect l="14219" t="0" r="16317" b="230"/>
          <a:stretch/>
        </p:blipFill>
        <p:spPr bwMode="auto">
          <a:xfrm flipH="1">
            <a:off x="6402957" y="2873315"/>
            <a:ext cx="2547793" cy="3771209"/>
          </a:xfrm>
          <a:prstGeom prst="rect">
            <a:avLst/>
          </a:prstGeom>
          <a:ln>
            <a:noFill/>
          </a:ln>
        </p:spPr>
      </p:pic>
      <p:pic>
        <p:nvPicPr>
          <p:cNvPr id="1012745970" name="Imagem 13" descr="EJS | Gabinetes"/>
          <p:cNvPicPr>
            <a:picLocks noChangeAspect="1"/>
          </p:cNvPicPr>
          <p:nvPr/>
        </p:nvPicPr>
        <p:blipFill>
          <a:blip r:embed="rId4"/>
          <a:srcRect l="17639" t="9767" r="13114" b="4650"/>
          <a:stretch/>
        </p:blipFill>
        <p:spPr bwMode="auto">
          <a:xfrm>
            <a:off x="9867900" y="3822221"/>
            <a:ext cx="2246865" cy="282373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83620675" name="Imagem 3" descr="Circuito eletrônico azul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86860" y="889240"/>
            <a:ext cx="7604657" cy="5654616"/>
          </a:xfrm>
          <a:prstGeom prst="rect">
            <a:avLst/>
          </a:prstGeom>
          <a:ln>
            <a:noFill/>
          </a:ln>
        </p:spPr>
      </p:pic>
      <p:sp>
        <p:nvSpPr>
          <p:cNvPr id="1505357981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Aptos Display"/>
                <a:cs typeface="Aptos Display"/>
              </a:rPr>
              <a:t>Placa-mãe</a:t>
            </a:r>
            <a:endParaRPr lang="pt-BR"/>
          </a:p>
        </p:txBody>
      </p:sp>
      <p:sp>
        <p:nvSpPr>
          <p:cNvPr id="799100189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2314455"/>
            <a:ext cx="4721524" cy="24391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  <a:defRPr/>
            </a:pPr>
            <a:r>
              <a:rPr lang="pt-BR" sz="3200">
                <a:ea typeface="Aptos"/>
                <a:cs typeface="Aptos"/>
              </a:rPr>
              <a:t> A </a:t>
            </a:r>
            <a:r>
              <a:rPr lang="pt-BR" sz="3200">
                <a:ea typeface="Aptos"/>
                <a:cs typeface="Aptos"/>
              </a:rPr>
              <a:t>placa-mãe</a:t>
            </a:r>
            <a:r>
              <a:rPr lang="pt-BR" sz="3200">
                <a:ea typeface="Aptos"/>
                <a:cs typeface="Aptos"/>
              </a:rPr>
              <a:t> é a peça principal do computador, onde todos os outros componentes são conectados.</a:t>
            </a:r>
            <a:endParaRPr lang="pt-BR"/>
          </a:p>
          <a:p>
            <a:pPr marL="0" indent="0" algn="just">
              <a:buNone/>
              <a:defRPr/>
            </a:pPr>
            <a:endParaRPr lang="pt-BR" sz="3200">
              <a:ea typeface="Aptos"/>
              <a:cs typeface="Apt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4405215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  <a:ea typeface="Aptos Display"/>
                <a:cs typeface="Aptos Display"/>
              </a:rPr>
              <a:t>CPU (Processador)</a:t>
            </a:r>
            <a:endParaRPr lang="pt-BR"/>
          </a:p>
        </p:txBody>
      </p:sp>
      <p:sp>
        <p:nvSpPr>
          <p:cNvPr id="126459810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2486984"/>
            <a:ext cx="4764656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 sz="3200">
                <a:ea typeface="Aptos"/>
                <a:cs typeface="Aptos"/>
              </a:rPr>
              <a:t> A CPU (processador) é o "cérebro" do computador. Ela executa todas as tarefas e cálculos necessários para que os programas funcionem.</a:t>
            </a:r>
            <a:endParaRPr lang="pt-BR" sz="3200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1860014024" name="Imagem 3" descr="Cpu Free Stock Photo - Public Domain Pictures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586645" y="-1179"/>
            <a:ext cx="4609956" cy="3136620"/>
          </a:xfrm>
          <a:prstGeom prst="rect">
            <a:avLst/>
          </a:prstGeom>
          <a:ln>
            <a:noFill/>
          </a:ln>
        </p:spPr>
      </p:pic>
      <p:pic>
        <p:nvPicPr>
          <p:cNvPr id="232497290" name="Imagem 4" descr="Uma imagem contendo eletrônico, circuito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107208" y="3829889"/>
            <a:ext cx="5080000" cy="302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5373207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Aptos Display"/>
                <a:cs typeface="Aptos Display"/>
              </a:rPr>
              <a:t>Memória RAM</a:t>
            </a:r>
            <a:endParaRPr lang="pt-BR"/>
          </a:p>
        </p:txBody>
      </p:sp>
      <p:sp>
        <p:nvSpPr>
          <p:cNvPr id="158060453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897512"/>
            <a:ext cx="5699184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 sz="3200">
                <a:ea typeface="Aptos"/>
                <a:cs typeface="Aptos"/>
              </a:rPr>
              <a:t> A memória RAM é onde o computador guarda temporariamente as informações enquanto estão sendo usadas.</a:t>
            </a:r>
            <a:endParaRPr lang="pt-BR"/>
          </a:p>
          <a:p>
            <a:pPr indent="0">
              <a:buNone/>
              <a:defRPr/>
            </a:pPr>
            <a:r>
              <a:rPr lang="pt-BR" sz="3200">
                <a:ea typeface="Aptos"/>
                <a:cs typeface="Aptos"/>
              </a:rPr>
              <a:t> Quando o PC é desligado, os dados da RAM são apagados.</a:t>
            </a:r>
            <a:endParaRPr lang="pt-BR"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387601349" name="Imagem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3719999">
            <a:off x="6238983" y="1837239"/>
            <a:ext cx="6074435" cy="32020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2235585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Aptos Display"/>
                <a:cs typeface="Aptos Display"/>
              </a:rPr>
              <a:t>Memória ROM</a:t>
            </a:r>
            <a:endParaRPr lang="pt-BR"/>
          </a:p>
        </p:txBody>
      </p:sp>
      <p:sp>
        <p:nvSpPr>
          <p:cNvPr id="77546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897512"/>
            <a:ext cx="4764656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>
                <a:ea typeface="Aptos"/>
                <a:cs typeface="Aptos"/>
              </a:rPr>
              <a:t> A memória ROM é um tipo de memória que armazena informações permanentes no computador, como as instruções básicas para ele ligar e iniciar o sistema.</a:t>
            </a:r>
            <a:endParaRPr/>
          </a:p>
          <a:p>
            <a:pPr indent="0">
              <a:buNone/>
              <a:defRPr/>
            </a:pPr>
            <a:r>
              <a:rPr lang="pt-BR">
                <a:ea typeface="Aptos"/>
                <a:cs typeface="Aptos"/>
              </a:rPr>
              <a:t> Diferente da RAM, os dados da ROM não são apagados quando o computador é desligado.</a:t>
            </a:r>
            <a:endParaRPr lang="pt-BR"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803775135" name="Imagem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990093" y="1746400"/>
            <a:ext cx="4997929" cy="381089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684209" name="Imagem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587984" y="702335"/>
            <a:ext cx="5142335" cy="3742427"/>
          </a:xfrm>
          <a:prstGeom prst="rect">
            <a:avLst/>
          </a:prstGeom>
          <a:ln>
            <a:noFill/>
          </a:ln>
        </p:spPr>
      </p:pic>
      <p:sp>
        <p:nvSpPr>
          <p:cNvPr id="2044985971" name="Título 1"/>
          <p:cNvSpPr>
            <a:spLocks noGrp="1"/>
          </p:cNvSpPr>
          <p:nvPr>
            <p:ph type="title"/>
          </p:nvPr>
        </p:nvSpPr>
        <p:spPr bwMode="auto">
          <a:xfrm>
            <a:off x="291860" y="20068"/>
            <a:ext cx="5483524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Aptos Display"/>
                <a:cs typeface="Aptos Display"/>
              </a:rPr>
              <a:t>Disco rígido</a:t>
            </a:r>
            <a:br>
              <a:rPr lang="pt-BR" b="1">
                <a:solidFill>
                  <a:srgbClr val="002060"/>
                </a:solidFill>
                <a:ea typeface="Aptos Display"/>
                <a:cs typeface="Aptos Display"/>
              </a:rPr>
            </a:br>
            <a:r>
              <a:rPr lang="pt-BR" b="1">
                <a:solidFill>
                  <a:srgbClr val="002060"/>
                </a:solidFill>
                <a:ea typeface="Aptos Display"/>
                <a:cs typeface="Aptos Display"/>
              </a:rPr>
              <a:t>(HD/SSD)</a:t>
            </a:r>
            <a:endParaRPr lang="pt-BR" b="1">
              <a:ea typeface="Aptos Display"/>
              <a:cs typeface="Aptos Display"/>
            </a:endParaRPr>
          </a:p>
        </p:txBody>
      </p:sp>
      <p:sp>
        <p:nvSpPr>
          <p:cNvPr id="23770376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523701"/>
            <a:ext cx="5785448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>
                <a:ea typeface="Aptos"/>
                <a:cs typeface="Aptos"/>
              </a:rPr>
              <a:t> O disco rígido (HD) ou SSD é o local onde o computador armazena todos os arquivos e programas, mesmo quando está desligado. </a:t>
            </a:r>
            <a:endParaRPr/>
          </a:p>
          <a:p>
            <a:pPr indent="0">
              <a:buNone/>
              <a:defRPr/>
            </a:pPr>
            <a:r>
              <a:rPr lang="pt-BR">
                <a:ea typeface="Aptos"/>
                <a:cs typeface="Aptos"/>
              </a:rPr>
              <a:t> O HD (Hard Disk) é mais lento e usa um disco giratório para gravar os dados. Já o SSD (</a:t>
            </a:r>
            <a:r>
              <a:rPr lang="pt-BR">
                <a:ea typeface="Aptos"/>
                <a:cs typeface="Aptos"/>
              </a:rPr>
              <a:t>Solid</a:t>
            </a:r>
            <a:r>
              <a:rPr lang="pt-BR">
                <a:ea typeface="Aptos"/>
                <a:cs typeface="Aptos"/>
              </a:rPr>
              <a:t> </a:t>
            </a:r>
            <a:r>
              <a:rPr lang="pt-BR">
                <a:ea typeface="Aptos"/>
                <a:cs typeface="Aptos"/>
              </a:rPr>
              <a:t>State</a:t>
            </a:r>
            <a:r>
              <a:rPr lang="pt-BR">
                <a:ea typeface="Aptos"/>
                <a:cs typeface="Aptos"/>
              </a:rPr>
              <a:t> Drive) é muito mais rápido, pois usa memória eletrônica, sem partes móveis.</a:t>
            </a: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79860856" name="Imagem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84023" y="3264083"/>
            <a:ext cx="5807502" cy="3996057"/>
          </a:xfrm>
          <a:prstGeom prst="rect">
            <a:avLst/>
          </a:prstGeom>
          <a:ln>
            <a:noFill/>
          </a:ln>
        </p:spPr>
      </p:pic>
      <p:pic>
        <p:nvPicPr>
          <p:cNvPr id="1636521589" name="Imagem 1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57106" y="26598"/>
            <a:ext cx="3699073" cy="356989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54457781" name="Imagem 4" descr="Uma imagem contendo forno, fogão, relógio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37967" y="3247413"/>
            <a:ext cx="4252366" cy="3612458"/>
          </a:xfrm>
          <a:prstGeom prst="rect">
            <a:avLst/>
          </a:prstGeom>
          <a:ln>
            <a:noFill/>
          </a:ln>
        </p:spPr>
      </p:pic>
      <p:sp>
        <p:nvSpPr>
          <p:cNvPr id="597374800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Aptos Display"/>
                <a:cs typeface="Aptos Display"/>
              </a:rPr>
              <a:t>Fonte</a:t>
            </a:r>
            <a:endParaRPr lang="pt-BR"/>
          </a:p>
        </p:txBody>
      </p:sp>
      <p:sp>
        <p:nvSpPr>
          <p:cNvPr id="3751239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710607"/>
            <a:ext cx="6403674" cy="307175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 sz="3200">
                <a:ea typeface="Aptos"/>
                <a:cs typeface="Aptos"/>
              </a:rPr>
              <a:t> A fonte de alimentação é o componente que fornece energia para o computador. Ela transforma a eletricidade da tomada em uma voltagem adequada para cada peça, garantindo que tudo funcione corretamente e com segurança.</a:t>
            </a: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1743993834" name="Imagem 7" descr="Desenho técnico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647230" y="-5922"/>
            <a:ext cx="3381728" cy="310297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5047887" name="Título 1"/>
          <p:cNvSpPr>
            <a:spLocks noGrp="1"/>
          </p:cNvSpPr>
          <p:nvPr>
            <p:ph type="title"/>
          </p:nvPr>
        </p:nvSpPr>
        <p:spPr bwMode="auto">
          <a:xfrm>
            <a:off x="291860" y="1127125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Aptos Display"/>
                <a:cs typeface="Aptos Display"/>
              </a:rPr>
              <a:t>Periféricos</a:t>
            </a:r>
            <a:endParaRPr lang="pt-BR"/>
          </a:p>
        </p:txBody>
      </p:sp>
      <p:sp>
        <p:nvSpPr>
          <p:cNvPr id="8407070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2486984"/>
            <a:ext cx="9796731" cy="373311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 algn="just">
              <a:buNone/>
              <a:defRPr/>
            </a:pPr>
            <a:r>
              <a:rPr lang="pt-BR" sz="3200">
                <a:ea typeface="Aptos"/>
                <a:cs typeface="Aptos"/>
              </a:rPr>
              <a:t> Dispositivos que ajudam a usar o computador, mas não fazem parte do seu funcionamento interno. </a:t>
            </a:r>
            <a:endParaRPr lang="pt-BR"/>
          </a:p>
          <a:p>
            <a:pPr indent="0" algn="just">
              <a:buNone/>
              <a:defRPr/>
            </a:pPr>
            <a:r>
              <a:rPr lang="pt-BR" sz="3200">
                <a:ea typeface="Aptos"/>
                <a:cs typeface="Aptos"/>
              </a:rPr>
              <a:t> Eles podem ser de </a:t>
            </a:r>
            <a:r>
              <a:rPr lang="pt-BR" sz="3200" b="1">
                <a:solidFill>
                  <a:srgbClr val="002060"/>
                </a:solidFill>
                <a:ea typeface="Aptos"/>
                <a:cs typeface="Aptos"/>
              </a:rPr>
              <a:t>entrada </a:t>
            </a:r>
            <a:r>
              <a:rPr lang="pt-BR" sz="3200">
                <a:ea typeface="Aptos"/>
                <a:cs typeface="Aptos"/>
              </a:rPr>
              <a:t>(como teclado e mouse, que enviam comandos) ou de </a:t>
            </a:r>
            <a:r>
              <a:rPr lang="pt-BR" sz="3200" b="1">
                <a:solidFill>
                  <a:srgbClr val="002060"/>
                </a:solidFill>
                <a:ea typeface="Aptos"/>
                <a:cs typeface="Aptos"/>
              </a:rPr>
              <a:t>saída </a:t>
            </a:r>
            <a:r>
              <a:rPr lang="pt-BR" sz="3200">
                <a:ea typeface="Aptos"/>
                <a:cs typeface="Aptos"/>
              </a:rPr>
              <a:t>(como monitor e impressora, que exibem informações). </a:t>
            </a:r>
            <a:endParaRPr/>
          </a:p>
          <a:p>
            <a:pPr indent="0" algn="just">
              <a:buNone/>
              <a:defRPr/>
            </a:pPr>
            <a:r>
              <a:rPr lang="pt-BR" sz="3200">
                <a:ea typeface="Aptos"/>
                <a:cs typeface="Aptos"/>
              </a:rPr>
              <a:t> Alguns, como </a:t>
            </a:r>
            <a:r>
              <a:rPr lang="pt-BR" sz="3200">
                <a:ea typeface="Aptos"/>
                <a:cs typeface="Aptos"/>
              </a:rPr>
              <a:t>pendrives</a:t>
            </a:r>
            <a:r>
              <a:rPr lang="pt-BR" sz="3200">
                <a:ea typeface="Aptos"/>
                <a:cs typeface="Aptos"/>
              </a:rPr>
              <a:t> e fones de ouvido, podem ser de </a:t>
            </a:r>
            <a:r>
              <a:rPr lang="pt-BR" sz="3200" b="1">
                <a:solidFill>
                  <a:srgbClr val="002060"/>
                </a:solidFill>
                <a:ea typeface="Aptos"/>
                <a:cs typeface="Aptos"/>
              </a:rPr>
              <a:t>entrada e saída</a:t>
            </a:r>
            <a:r>
              <a:rPr lang="pt-BR" sz="3200">
                <a:ea typeface="Aptos"/>
                <a:cs typeface="Aptos"/>
              </a:rPr>
              <a:t>.</a:t>
            </a: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8261942" name="Título 1"/>
          <p:cNvSpPr>
            <a:spLocks noGrp="1"/>
          </p:cNvSpPr>
          <p:nvPr>
            <p:ph type="title"/>
          </p:nvPr>
        </p:nvSpPr>
        <p:spPr bwMode="auto">
          <a:xfrm>
            <a:off x="291860" y="20068"/>
            <a:ext cx="7654505" cy="13543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ea typeface="Aptos Display"/>
                <a:cs typeface="Aptos Display"/>
              </a:rPr>
              <a:t>Dispositivo de armazenamento de dados portáteis</a:t>
            </a:r>
            <a:endParaRPr lang="pt-BR" b="1"/>
          </a:p>
        </p:txBody>
      </p:sp>
      <p:sp>
        <p:nvSpPr>
          <p:cNvPr id="205742568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595587"/>
            <a:ext cx="6216769" cy="4854545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lang="pt-BR" sz="3200">
                <a:ea typeface="Aptos"/>
                <a:cs typeface="Aptos"/>
              </a:rPr>
              <a:t> Os dispositivos de armazenamento de dados portáteis são usados para guardar e transportar arquivos de um computador para outro.</a:t>
            </a:r>
            <a:endParaRPr/>
          </a:p>
          <a:p>
            <a:pPr indent="0">
              <a:buNone/>
              <a:defRPr/>
            </a:pPr>
            <a:r>
              <a:rPr lang="pt-BR" sz="3200">
                <a:ea typeface="Aptos"/>
                <a:cs typeface="Aptos"/>
              </a:rPr>
              <a:t> Alguns exemplos são </a:t>
            </a:r>
            <a:r>
              <a:rPr lang="pt-BR" sz="3200">
                <a:ea typeface="Aptos"/>
                <a:cs typeface="Aptos"/>
              </a:rPr>
              <a:t>pendrives</a:t>
            </a:r>
            <a:r>
              <a:rPr lang="pt-BR" sz="3200">
                <a:ea typeface="Aptos"/>
                <a:cs typeface="Aptos"/>
              </a:rPr>
              <a:t>, cartões de memória e HDs/</a:t>
            </a:r>
            <a:r>
              <a:rPr lang="pt-BR" sz="3200">
                <a:ea typeface="Aptos"/>
                <a:cs typeface="Aptos"/>
              </a:rPr>
              <a:t>SSDs</a:t>
            </a:r>
            <a:r>
              <a:rPr lang="pt-BR" sz="3200">
                <a:ea typeface="Aptos"/>
                <a:cs typeface="Aptos"/>
              </a:rPr>
              <a:t> externos.</a:t>
            </a:r>
            <a:endParaRPr lang="pt-BR" sz="3200"/>
          </a:p>
        </p:txBody>
      </p:sp>
      <p:pic>
        <p:nvPicPr>
          <p:cNvPr id="1873850809" name="Imagem 12" descr="图片素材 : 孤立, 电缆, 宏, 字体, 电子产品, pendrive, 高技术, 电脑配件, 摄影师的设备, 存储卡, 现代媒体, 白色 ..."/>
          <p:cNvPicPr>
            <a:picLocks noChangeAspect="1"/>
          </p:cNvPicPr>
          <p:nvPr/>
        </p:nvPicPr>
        <p:blipFill>
          <a:blip r:embed="rId3"/>
          <a:srcRect l="3302" t="0" r="5974" b="0"/>
          <a:stretch/>
        </p:blipFill>
        <p:spPr bwMode="auto">
          <a:xfrm>
            <a:off x="6685472" y="1387415"/>
            <a:ext cx="5247749" cy="5262119"/>
          </a:xfrm>
          <a:prstGeom prst="flowChartConnector">
            <a:avLst/>
          </a:prstGeom>
        </p:spPr>
      </p:pic>
      <p:pic>
        <p:nvPicPr>
          <p:cNvPr id="1206956412" name="Imagem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90970" y="5145403"/>
            <a:ext cx="1714286" cy="1714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050155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Monitor</a:t>
            </a:r>
            <a:endParaRPr/>
          </a:p>
        </p:txBody>
      </p:sp>
      <p:sp>
        <p:nvSpPr>
          <p:cNvPr id="1057023067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509324"/>
            <a:ext cx="4764656" cy="383375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sz="3200">
                <a:ea typeface="Aptos"/>
                <a:cs typeface="Aptos"/>
              </a:rPr>
              <a:t> O monitor é a "tela" do computador, onde as imagens, vídeos e textos são exibidos. </a:t>
            </a:r>
            <a:endParaRPr lang="pt-BR" sz="3200">
              <a:ea typeface="Aptos"/>
              <a:cs typeface="Aptos"/>
            </a:endParaRPr>
          </a:p>
          <a:p>
            <a:pPr indent="0">
              <a:buNone/>
              <a:defRPr/>
            </a:pPr>
            <a:r>
              <a:rPr sz="3200">
                <a:ea typeface="Aptos"/>
                <a:cs typeface="Aptos"/>
              </a:rPr>
              <a:t> É um dos principais meios de interação entre o usuário e o computador.</a:t>
            </a:r>
            <a:endParaRPr lang="pt-BR" sz="3200">
              <a:ea typeface="Aptos"/>
              <a:cs typeface="Aptos"/>
            </a:endParaRPr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1450861907" name="Imagem 7" descr="Monitor de computador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>
            <a:off x="6298083" y="386033"/>
            <a:ext cx="5893119" cy="64741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1064214" name="Imagem 4" descr="Microsoft Office 365 » Information Technology Services"/>
          <p:cNvPicPr>
            <a:picLocks noChangeAspect="1"/>
          </p:cNvPicPr>
          <p:nvPr/>
        </p:nvPicPr>
        <p:blipFill>
          <a:blip r:embed="rId3"/>
          <a:srcRect l="32284" t="0" r="32283" b="0"/>
          <a:stretch/>
        </p:blipFill>
        <p:spPr bwMode="auto">
          <a:xfrm>
            <a:off x="5311702" y="10"/>
            <a:ext cx="6878774" cy="6857990"/>
          </a:xfrm>
          <a:custGeom>
            <a:avLst/>
            <a:gdLst/>
            <a:ahLst/>
            <a:cxnLst/>
            <a:rect l="l" t="t" r="r" b="b"/>
            <a:pathLst>
              <a:path w="6878775" h="6858000" fill="norm" stroke="1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90412485" name="CaixaDeTexto 7"/>
          <p:cNvSpPr txBox="1"/>
          <p:nvPr/>
        </p:nvSpPr>
        <p:spPr bwMode="auto">
          <a:xfrm>
            <a:off x="607632" y="548231"/>
            <a:ext cx="52736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4400" b="1">
                <a:solidFill>
                  <a:srgbClr val="002060"/>
                </a:solidFill>
                <a:latin typeface="Gill Sans MT"/>
              </a:rPr>
              <a:t>Estrutura do curso</a:t>
            </a:r>
            <a:endParaRPr lang="pt-BR" sz="4400"/>
          </a:p>
        </p:txBody>
      </p:sp>
      <p:sp>
        <p:nvSpPr>
          <p:cNvPr id="388185396" name="CaixaDeTexto 8"/>
          <p:cNvSpPr txBox="1"/>
          <p:nvPr/>
        </p:nvSpPr>
        <p:spPr bwMode="auto">
          <a:xfrm>
            <a:off x="612549" y="2068445"/>
            <a:ext cx="5073771" cy="2228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 b="1">
                <a:solidFill>
                  <a:srgbClr val="002060"/>
                </a:solidFill>
                <a:latin typeface="Aptos"/>
              </a:rPr>
              <a:t>Windows 10</a:t>
            </a:r>
            <a:endParaRPr lang="en-US" sz="3200">
              <a:solidFill>
                <a:srgbClr val="00206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>
                <a:latin typeface="Aptos"/>
              </a:rPr>
              <a:t>Word</a:t>
            </a:r>
            <a:endParaRPr lang="en-US" sz="320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>
                <a:latin typeface="Aptos"/>
              </a:rPr>
              <a:t>Excel</a:t>
            </a:r>
            <a:endParaRPr lang="en-US" sz="320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3200">
                <a:latin typeface="Aptos"/>
              </a:rPr>
              <a:t>PowerPoint</a:t>
            </a:r>
            <a:endParaRPr lang="en-US" sz="3200">
              <a:latin typeface="Apt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1590980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Teclado</a:t>
            </a:r>
            <a:endParaRPr/>
          </a:p>
        </p:txBody>
      </p:sp>
      <p:sp>
        <p:nvSpPr>
          <p:cNvPr id="86008077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897512"/>
            <a:ext cx="6173637" cy="3071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buNone/>
              <a:defRPr/>
            </a:pPr>
            <a:r>
              <a:rPr sz="3200">
                <a:ea typeface="Aptos"/>
                <a:cs typeface="Aptos"/>
              </a:rPr>
              <a:t> O teclado é um periférico de entrada usado para digitar textos, comandos e controlar o computador. </a:t>
            </a:r>
            <a:endParaRPr sz="3200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1352413683" name="Imagem 7" descr="Teclado de computador&#10;&#10;O conteúdo gerado por IA pode estar incorreto."/>
          <p:cNvPicPr>
            <a:picLocks noChangeAspect="1"/>
          </p:cNvPicPr>
          <p:nvPr/>
        </p:nvPicPr>
        <p:blipFill>
          <a:blip r:embed="rId3"/>
          <a:srcRect l="-287" t="181" r="-66" b="-147"/>
          <a:stretch/>
        </p:blipFill>
        <p:spPr bwMode="auto">
          <a:xfrm rot="19020000">
            <a:off x="5620050" y="1182122"/>
            <a:ext cx="6636943" cy="36884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5943355" name="Imagem 17"/>
          <p:cNvPicPr>
            <a:picLocks noChangeAspect="1"/>
          </p:cNvPicPr>
          <p:nvPr/>
        </p:nvPicPr>
        <p:blipFill>
          <a:blip r:embed="rId3"/>
          <a:srcRect l="22474" t="368" r="19325" b="111"/>
          <a:stretch/>
        </p:blipFill>
        <p:spPr bwMode="auto">
          <a:xfrm rot="1980000">
            <a:off x="8261677" y="1303351"/>
            <a:ext cx="3424933" cy="5885029"/>
          </a:xfrm>
          <a:prstGeom prst="rect">
            <a:avLst/>
          </a:prstGeom>
          <a:ln>
            <a:noFill/>
          </a:ln>
        </p:spPr>
      </p:pic>
      <p:sp>
        <p:nvSpPr>
          <p:cNvPr id="752903118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Mouse</a:t>
            </a:r>
            <a:endParaRPr/>
          </a:p>
        </p:txBody>
      </p:sp>
      <p:sp>
        <p:nvSpPr>
          <p:cNvPr id="309900103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1710607"/>
            <a:ext cx="4965939" cy="410692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buNone/>
              <a:defRPr/>
            </a:pPr>
            <a:r>
              <a:rPr sz="3200">
                <a:ea typeface="Aptos"/>
                <a:cs typeface="Aptos"/>
              </a:rPr>
              <a:t> O mouse é um periférico de entrada que permite mover o cursor na tela e interagir com os itens do computador. </a:t>
            </a:r>
            <a:endParaRPr lang="pt-BR" sz="3200">
              <a:ea typeface="Aptos"/>
              <a:cs typeface="Aptos"/>
            </a:endParaRPr>
          </a:p>
          <a:p>
            <a:pPr indent="0">
              <a:buNone/>
              <a:defRPr/>
            </a:pPr>
            <a:r>
              <a:rPr sz="3200">
                <a:ea typeface="Aptos"/>
                <a:cs typeface="Aptos"/>
              </a:rPr>
              <a:t> Ele facilita a navegação, permitindo clicar, arrastar e selecionar objetos com precisão.</a:t>
            </a:r>
            <a:endParaRPr lang="pt-BR" sz="3200">
              <a:ea typeface="Aptos"/>
              <a:cs typeface="Aptos"/>
            </a:endParaRPr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>
              <a:buNone/>
              <a:defRPr/>
            </a:pPr>
            <a:endParaRPr/>
          </a:p>
          <a:p>
            <a:pPr marL="0" indent="0" algn="just">
              <a:buNone/>
              <a:defRPr/>
            </a:pPr>
            <a:endParaRPr lang="pt-BR"/>
          </a:p>
          <a:p>
            <a:pPr marL="0" indent="0" algn="just">
              <a:buNone/>
              <a:defRPr/>
            </a:pPr>
            <a:endParaRPr lang="pt-BR"/>
          </a:p>
        </p:txBody>
      </p:sp>
      <p:pic>
        <p:nvPicPr>
          <p:cNvPr id="263849732" name="Imagem 7" descr="Logotipo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324653" y="472296"/>
            <a:ext cx="3210466" cy="329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15107777" name="Imagem 13" descr="Uma imagem contendo objeto, relógio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65321" y="-2396"/>
            <a:ext cx="3579963" cy="2506454"/>
          </a:xfrm>
          <a:prstGeom prst="rect">
            <a:avLst/>
          </a:prstGeom>
          <a:ln>
            <a:noFill/>
          </a:ln>
        </p:spPr>
      </p:pic>
      <p:sp>
        <p:nvSpPr>
          <p:cNvPr id="262291811" name="Título 1"/>
          <p:cNvSpPr>
            <a:spLocks noGrp="1"/>
          </p:cNvSpPr>
          <p:nvPr>
            <p:ph type="title"/>
          </p:nvPr>
        </p:nvSpPr>
        <p:spPr bwMode="auto">
          <a:xfrm>
            <a:off x="291860" y="5691"/>
            <a:ext cx="4419600" cy="1354317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Fones de ouvido</a:t>
            </a:r>
            <a:endParaRPr/>
          </a:p>
        </p:txBody>
      </p:sp>
      <p:sp>
        <p:nvSpPr>
          <p:cNvPr id="1629418267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91860" y="2055663"/>
            <a:ext cx="4908429" cy="2755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buNone/>
              <a:defRPr/>
            </a:pPr>
            <a:r>
              <a:rPr sz="3200">
                <a:ea typeface="Aptos"/>
                <a:cs typeface="Aptos"/>
              </a:rPr>
              <a:t> Os fones de ouvido são periféricos de áudio que permitem ouvir sons do computador de forma privada, sem precisar de caixas de som.</a:t>
            </a:r>
            <a:endParaRPr sz="3200"/>
          </a:p>
        </p:txBody>
      </p:sp>
      <p:pic>
        <p:nvPicPr>
          <p:cNvPr id="388122218" name="Imagem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-600000">
            <a:off x="6437751" y="2183202"/>
            <a:ext cx="5815063" cy="45188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5559322" name="Imagem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842510" y="263321"/>
            <a:ext cx="3384001" cy="3412757"/>
          </a:xfrm>
          <a:prstGeom prst="rect">
            <a:avLst/>
          </a:prstGeom>
          <a:ln>
            <a:noFill/>
          </a:ln>
        </p:spPr>
      </p:pic>
      <p:pic>
        <p:nvPicPr>
          <p:cNvPr id="786391119" name="Imagem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7869" y="4538572"/>
            <a:ext cx="3810000" cy="2324100"/>
          </a:xfrm>
          <a:prstGeom prst="rect">
            <a:avLst/>
          </a:prstGeom>
          <a:ln>
            <a:noFill/>
          </a:ln>
        </p:spPr>
      </p:pic>
      <p:pic>
        <p:nvPicPr>
          <p:cNvPr id="662733511" name="Imagem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745308" y="3965993"/>
            <a:ext cx="3578403" cy="2894163"/>
          </a:xfrm>
          <a:prstGeom prst="rect">
            <a:avLst/>
          </a:prstGeom>
          <a:ln>
            <a:noFill/>
          </a:ln>
        </p:spPr>
      </p:pic>
      <p:pic>
        <p:nvPicPr>
          <p:cNvPr id="909594545" name="Imagem 17" descr="1080P Webcam with Microphone, HD Webcam Web Camera with Tripod Stand ...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145" y="98486"/>
            <a:ext cx="4134389" cy="4260012"/>
          </a:xfrm>
          <a:prstGeom prst="rect">
            <a:avLst/>
          </a:prstGeom>
          <a:ln>
            <a:noFill/>
          </a:ln>
        </p:spPr>
      </p:pic>
      <p:pic>
        <p:nvPicPr>
          <p:cNvPr id="763996592" name="Imagem 4" descr="Texto&#10;&#10;O conteúdo gerado por IA pode estar incorreto.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8818353" y="98484"/>
            <a:ext cx="3368616" cy="3426125"/>
          </a:xfrm>
          <a:prstGeom prst="rect">
            <a:avLst/>
          </a:prstGeom>
          <a:ln>
            <a:noFill/>
          </a:ln>
        </p:spPr>
      </p:pic>
      <p:pic>
        <p:nvPicPr>
          <p:cNvPr id="997930161" name="Imagem 1" descr="Caixa de Som Edifier R1080bt Home Studio com Bluetooth - RCK AUDIO ...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9028773" y="3434031"/>
            <a:ext cx="3206564" cy="3426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17954581" name="Imagen 4"/>
          <p:cNvPicPr>
            <a:picLocks noChangeAspect="1"/>
          </p:cNvPicPr>
          <p:nvPr/>
        </p:nvPicPr>
        <p:blipFill>
          <a:blip r:embed="rId3"/>
          <a:srcRect l="9000" t="0" r="1" b="1"/>
          <a:stretch/>
        </p:blipFill>
        <p:spPr bwMode="auto">
          <a:xfrm>
            <a:off x="344046" y="309964"/>
            <a:ext cx="5591088" cy="5591091"/>
          </a:xfrm>
          <a:custGeom>
            <a:avLst/>
            <a:gdLst/>
            <a:ahLst/>
            <a:cxnLst/>
            <a:rect l="l" t="t" r="r" b="b"/>
            <a:pathLst>
              <a:path w="4627646" h="4627648" fill="norm" stroke="1" extrusionOk="0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44073362" name="Imagen 3" descr="Imagen que contiene computadora, tabla, firmar&#10;&#10;El contenido generado por inteligencia artificial puede ser incorrecto."/>
          <p:cNvPicPr>
            <a:picLocks noChangeAspect="1"/>
          </p:cNvPicPr>
          <p:nvPr/>
        </p:nvPicPr>
        <p:blipFill>
          <a:blip r:embed="rId4"/>
          <a:srcRect l="0" t="3500" r="3" b="3"/>
          <a:stretch/>
        </p:blipFill>
        <p:spPr bwMode="auto">
          <a:xfrm>
            <a:off x="6098716" y="309964"/>
            <a:ext cx="5591088" cy="5591091"/>
          </a:xfrm>
          <a:custGeom>
            <a:avLst/>
            <a:gdLst/>
            <a:ahLst/>
            <a:cxnLst/>
            <a:rect l="l" t="t" r="r" b="b"/>
            <a:pathLst>
              <a:path w="4627646" h="4627648" fill="norm" stroke="1" extrusionOk="0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29765800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80122571" name="Agrupar 8"/>
          <p:cNvGrpSpPr/>
          <p:nvPr/>
        </p:nvGrpSpPr>
        <p:grpSpPr bwMode="auto"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11729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91890" y="2935793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SOFTWARE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028340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2030397375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  <a:ea typeface="Aptos"/>
                  <a:cs typeface="Aptos"/>
                </a:rPr>
                <a:t>SOFTWARE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51475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277483" y="1868758"/>
            <a:ext cx="5555412" cy="34886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  <a:defRPr/>
            </a:pPr>
            <a:r>
              <a:rPr lang="pt-BR" sz="3200"/>
              <a:t> É a </a:t>
            </a:r>
            <a:r>
              <a:rPr lang="pt-BR" sz="3200" b="1"/>
              <a:t>parte lógica </a:t>
            </a:r>
            <a:r>
              <a:rPr lang="pt-BR" sz="3200"/>
              <a:t>que permite a</a:t>
            </a:r>
            <a:r>
              <a:rPr lang="pt-BR" sz="3200" b="1"/>
              <a:t> um dispositivo eletrônico ou computador </a:t>
            </a:r>
            <a:r>
              <a:rPr lang="pt-BR" sz="3200"/>
              <a:t>executar tarefas específicas.</a:t>
            </a:r>
            <a:endParaRPr lang="pt-BR"/>
          </a:p>
          <a:p>
            <a:pPr marL="0" indent="0" algn="just">
              <a:buNone/>
              <a:defRPr/>
            </a:pPr>
            <a:r>
              <a:rPr lang="pt-BR" sz="3200"/>
              <a:t> São exemplos de softwares o </a:t>
            </a:r>
            <a:r>
              <a:rPr lang="pt-BR" sz="3200" b="1">
                <a:solidFill>
                  <a:srgbClr val="002060"/>
                </a:solidFill>
              </a:rPr>
              <a:t>sistema operacional </a:t>
            </a:r>
            <a:r>
              <a:rPr lang="pt-BR" sz="3200">
                <a:solidFill>
                  <a:srgbClr val="000000"/>
                </a:solidFill>
              </a:rPr>
              <a:t>e  </a:t>
            </a:r>
            <a:r>
              <a:rPr lang="pt-BR" sz="3200" b="1">
                <a:solidFill>
                  <a:srgbClr val="002060"/>
                </a:solidFill>
              </a:rPr>
              <a:t>aplicações</a:t>
            </a:r>
            <a:r>
              <a:rPr lang="pt-BR" sz="3200"/>
              <a:t>.</a:t>
            </a:r>
            <a:endParaRPr lang="pt-BR"/>
          </a:p>
        </p:txBody>
      </p:sp>
      <p:pic>
        <p:nvPicPr>
          <p:cNvPr id="777078027" name="Imagem 7"/>
          <p:cNvPicPr>
            <a:picLocks noChangeAspect="1"/>
          </p:cNvPicPr>
          <p:nvPr/>
        </p:nvPicPr>
        <p:blipFill>
          <a:blip r:embed="rId3"/>
          <a:srcRect l="0" t="131" r="63527" b="-1861"/>
          <a:stretch/>
        </p:blipFill>
        <p:spPr bwMode="auto">
          <a:xfrm>
            <a:off x="5955642" y="-29895"/>
            <a:ext cx="3122643" cy="3127630"/>
          </a:xfrm>
          <a:prstGeom prst="rect">
            <a:avLst/>
          </a:prstGeom>
        </p:spPr>
      </p:pic>
      <p:pic>
        <p:nvPicPr>
          <p:cNvPr id="524600606" name="Imagem 10"/>
          <p:cNvPicPr>
            <a:picLocks noChangeAspect="1"/>
          </p:cNvPicPr>
          <p:nvPr/>
        </p:nvPicPr>
        <p:blipFill>
          <a:blip r:embed="rId3"/>
          <a:srcRect l="34337" t="-3724" r="31212" b="587"/>
          <a:stretch/>
        </p:blipFill>
        <p:spPr bwMode="auto">
          <a:xfrm>
            <a:off x="9813666" y="206587"/>
            <a:ext cx="1525314" cy="1508453"/>
          </a:xfrm>
          <a:prstGeom prst="rect">
            <a:avLst/>
          </a:prstGeom>
        </p:spPr>
      </p:pic>
      <p:pic>
        <p:nvPicPr>
          <p:cNvPr id="1446041786" name="Imagem 11"/>
          <p:cNvPicPr>
            <a:picLocks noChangeAspect="1"/>
          </p:cNvPicPr>
          <p:nvPr/>
        </p:nvPicPr>
        <p:blipFill>
          <a:blip r:embed="rId3"/>
          <a:srcRect l="69539" t="0" r="-200" b="587"/>
          <a:stretch/>
        </p:blipFill>
        <p:spPr bwMode="auto">
          <a:xfrm>
            <a:off x="8601072" y="1433421"/>
            <a:ext cx="1540705" cy="1690812"/>
          </a:xfrm>
          <a:prstGeom prst="rect">
            <a:avLst/>
          </a:prstGeom>
        </p:spPr>
      </p:pic>
      <p:pic>
        <p:nvPicPr>
          <p:cNvPr id="1853366784" name="Imagem 12" descr="Logotipo&#10;&#10;O conteúdo gerado por IA pode estar incorre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5400000">
            <a:off x="9618452" y="3063276"/>
            <a:ext cx="3766869" cy="1076506"/>
          </a:xfrm>
          <a:prstGeom prst="rect">
            <a:avLst/>
          </a:prstGeom>
        </p:spPr>
      </p:pic>
      <p:pic>
        <p:nvPicPr>
          <p:cNvPr id="681148966" name="Imagem 17" descr="Free stock photo of messenger, whatsapp, WhatsApp app"/>
          <p:cNvPicPr>
            <a:picLocks noChangeAspect="1"/>
          </p:cNvPicPr>
          <p:nvPr/>
        </p:nvPicPr>
        <p:blipFill>
          <a:blip r:embed="rId5"/>
          <a:srcRect l="35408" t="0" r="9635" b="-602"/>
          <a:stretch/>
        </p:blipFill>
        <p:spPr bwMode="auto">
          <a:xfrm>
            <a:off x="6098821" y="3110470"/>
            <a:ext cx="4018716" cy="3800197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193384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Sistema Operacional</a:t>
            </a:r>
            <a:endParaRPr/>
          </a:p>
        </p:txBody>
      </p:sp>
      <p:sp>
        <p:nvSpPr>
          <p:cNvPr id="138612718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60000"/>
              </a:lnSpc>
              <a:spcBef>
                <a:spcPts val="500"/>
              </a:spcBef>
              <a:buNone/>
              <a:defRPr/>
            </a:pPr>
            <a:r>
              <a:rPr lang="pt-BR" sz="3200">
                <a:ea typeface="Aptos"/>
                <a:cs typeface="Aptos"/>
              </a:rPr>
              <a:t>Software fundamental que gerencia os recursos de hardware e permite a interação do usuário.</a:t>
            </a:r>
            <a:endParaRPr lang="pt-BR"/>
          </a:p>
          <a:p>
            <a:pPr marL="0" indent="0">
              <a:lnSpc>
                <a:spcPct val="160000"/>
              </a:lnSpc>
              <a:buNone/>
              <a:defRPr/>
            </a:pPr>
            <a:endParaRPr lang="pt-BR" sz="3200"/>
          </a:p>
          <a:p>
            <a:pPr>
              <a:buNone/>
              <a:defRPr/>
            </a:pPr>
            <a:r>
              <a:rPr lang="pt-BR" sz="3200"/>
              <a:t>Exemplos: Android, iOS, Linux, </a:t>
            </a:r>
            <a:r>
              <a:rPr lang="pt-BR" sz="3200"/>
              <a:t>macOS</a:t>
            </a:r>
            <a:r>
              <a:rPr lang="pt-BR" sz="3200"/>
              <a:t> e </a:t>
            </a:r>
            <a:r>
              <a:rPr lang="pt-BR" sz="3200" b="1">
                <a:solidFill>
                  <a:srgbClr val="002060"/>
                </a:solidFill>
              </a:rPr>
              <a:t>Windows</a:t>
            </a:r>
            <a:r>
              <a:rPr lang="pt-BR" sz="3200"/>
              <a:t>.</a:t>
            </a:r>
            <a:endParaRPr/>
          </a:p>
          <a:p>
            <a:pPr marL="0" indent="0">
              <a:lnSpc>
                <a:spcPct val="160000"/>
              </a:lnSpc>
              <a:buNone/>
              <a:defRPr/>
            </a:pPr>
            <a:endParaRPr lang="pt-BR" sz="3200"/>
          </a:p>
          <a:p>
            <a:pPr>
              <a:defRPr/>
            </a:pPr>
            <a:endParaRPr lang="pt-BR"/>
          </a:p>
          <a:p>
            <a:pPr>
              <a:defRPr/>
            </a:pPr>
            <a:endParaRPr lang="pt-BR"/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127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127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612718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4041683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Softwares utilitários</a:t>
            </a:r>
            <a:endParaRPr/>
          </a:p>
        </p:txBody>
      </p:sp>
      <p:sp>
        <p:nvSpPr>
          <p:cNvPr id="2082296191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>
                <a:ea typeface="Aptos"/>
                <a:cs typeface="Aptos"/>
              </a:rPr>
              <a:t>Programas que realizam funções específicas relacionadas ao gerenciamento do computador.</a:t>
            </a:r>
            <a:endParaRPr/>
          </a:p>
          <a:p>
            <a:pPr marL="0" indent="0">
              <a:buNone/>
              <a:defRPr/>
            </a:pPr>
            <a:endParaRPr lang="pt-BR" sz="3200">
              <a:ea typeface="Aptos"/>
              <a:cs typeface="Aptos"/>
            </a:endParaRPr>
          </a:p>
          <a:p>
            <a:pPr>
              <a:buNone/>
              <a:defRPr/>
            </a:pPr>
            <a:r>
              <a:rPr lang="pt-BR" sz="3200">
                <a:ea typeface="Aptos"/>
                <a:cs typeface="Aptos"/>
              </a:rPr>
              <a:t>Compactadores de arquivos (como </a:t>
            </a:r>
            <a:r>
              <a:rPr lang="pt-BR" sz="3200">
                <a:ea typeface="Aptos"/>
                <a:cs typeface="Aptos"/>
              </a:rPr>
              <a:t>WinRar</a:t>
            </a:r>
            <a:r>
              <a:rPr lang="pt-BR" sz="3200">
                <a:ea typeface="Aptos"/>
                <a:cs typeface="Aptos"/>
              </a:rPr>
              <a:t>),</a:t>
            </a:r>
            <a:endParaRPr lang="pt-BR"/>
          </a:p>
          <a:p>
            <a:pPr>
              <a:buNone/>
              <a:defRPr/>
            </a:pPr>
            <a:r>
              <a:rPr lang="pt-BR" sz="3200">
                <a:ea typeface="Aptos"/>
                <a:cs typeface="Aptos"/>
              </a:rPr>
              <a:t>Antivírus,</a:t>
            </a:r>
            <a:endParaRPr lang="pt-BR"/>
          </a:p>
          <a:p>
            <a:pPr>
              <a:buNone/>
              <a:defRPr/>
            </a:pPr>
            <a:r>
              <a:rPr lang="pt-BR" sz="3200">
                <a:ea typeface="Aptos"/>
                <a:cs typeface="Aptos"/>
              </a:rPr>
              <a:t>Programas de backup,</a:t>
            </a:r>
            <a:endParaRPr lang="pt-BR"/>
          </a:p>
          <a:p>
            <a:pPr marL="0" indent="0">
              <a:buNone/>
              <a:defRPr/>
            </a:pPr>
            <a:r>
              <a:rPr lang="pt-BR" sz="3200">
                <a:ea typeface="Aptos"/>
                <a:cs typeface="Aptos"/>
              </a:rPr>
              <a:t>Ferramentas de otimização do sistema.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296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296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296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296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296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229619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67218645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1958359467" name="Agrupar 8"/>
          <p:cNvGrpSpPr/>
          <p:nvPr/>
        </p:nvGrpSpPr>
        <p:grpSpPr bwMode="auto"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11729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91890" y="2935793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INFORMÁTICA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72853904" name="Imagem 4" descr="Tabela&#10;&#10;O conteúdo gerado por IA pode estar incorre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88907" y="609331"/>
            <a:ext cx="7072222" cy="5193642"/>
          </a:xfrm>
          <a:prstGeom prst="rect">
            <a:avLst/>
          </a:prstGeom>
        </p:spPr>
      </p:pic>
      <p:pic>
        <p:nvPicPr>
          <p:cNvPr id="1825074760" name="Imagem 6" descr="Interface gráfica do usuário, Gráfico&#10;&#10;O conteúdo gerado por IA pode estar incorreto."/>
          <p:cNvPicPr>
            <a:picLocks noChangeAspect="1"/>
          </p:cNvPicPr>
          <p:nvPr/>
        </p:nvPicPr>
        <p:blipFill>
          <a:blip r:embed="rId4"/>
          <a:srcRect l="0" t="0" r="-376" b="4486"/>
          <a:stretch/>
        </p:blipFill>
        <p:spPr bwMode="auto">
          <a:xfrm>
            <a:off x="7466701" y="2271892"/>
            <a:ext cx="3843447" cy="4586123"/>
          </a:xfrm>
          <a:prstGeom prst="rect">
            <a:avLst/>
          </a:prstGeom>
        </p:spPr>
      </p:pic>
      <p:pic>
        <p:nvPicPr>
          <p:cNvPr id="1942908707" name="Imagem 5" descr="Antivirus vs Internet Security [Security Software Comparison]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607834" y="613040"/>
            <a:ext cx="4712898" cy="2210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82527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Softwares de aplicação </a:t>
            </a:r>
            <a:endParaRPr/>
          </a:p>
        </p:txBody>
      </p:sp>
      <p:sp>
        <p:nvSpPr>
          <p:cNvPr id="2054477010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  <a:defRPr/>
            </a:pPr>
            <a:r>
              <a:rPr lang="pt-BR" sz="3200">
                <a:ea typeface="Aptos"/>
                <a:cs typeface="Aptos"/>
              </a:rPr>
              <a:t>Programas que realizam tarefas específicas para os usuários.</a:t>
            </a:r>
            <a:endParaRPr lang="pt-BR" sz="3200"/>
          </a:p>
          <a:p>
            <a:pPr marL="0" indent="0">
              <a:buNone/>
              <a:defRPr/>
            </a:pPr>
            <a:endParaRPr lang="pt-BR" sz="3200"/>
          </a:p>
          <a:p>
            <a:pPr marL="0" indent="0">
              <a:buNone/>
              <a:defRPr/>
            </a:pPr>
            <a:r>
              <a:rPr lang="pt-BR" sz="3200">
                <a:ea typeface="Aptos"/>
                <a:cs typeface="Aptos"/>
              </a:rPr>
              <a:t>Exemplos incluem: Editores de texto (como o Word), </a:t>
            </a:r>
            <a:endParaRPr lang="pt-BR"/>
          </a:p>
          <a:p>
            <a:pPr marL="0" indent="0">
              <a:buNone/>
              <a:defRPr/>
            </a:pPr>
            <a:r>
              <a:rPr lang="pt-BR" sz="3200">
                <a:ea typeface="Aptos"/>
                <a:cs typeface="Aptos"/>
              </a:rPr>
              <a:t>Planilhas eletrônicas (como o Excel),</a:t>
            </a:r>
            <a:endParaRPr/>
          </a:p>
          <a:p>
            <a:pPr marL="0" indent="0">
              <a:buNone/>
              <a:defRPr/>
            </a:pPr>
            <a:r>
              <a:rPr lang="pt-BR" sz="3200">
                <a:ea typeface="Aptos"/>
                <a:cs typeface="Aptos"/>
              </a:rPr>
              <a:t>Navegadores web, </a:t>
            </a:r>
            <a:endParaRPr/>
          </a:p>
          <a:p>
            <a:pPr marL="0" indent="0">
              <a:buNone/>
              <a:defRPr/>
            </a:pPr>
            <a:r>
              <a:rPr lang="pt-BR" sz="3200">
                <a:ea typeface="Aptos"/>
                <a:cs typeface="Aptos"/>
              </a:rPr>
              <a:t>Jogos, </a:t>
            </a:r>
            <a:endParaRPr/>
          </a:p>
          <a:p>
            <a:pPr marL="0" indent="0">
              <a:buNone/>
              <a:defRPr/>
            </a:pPr>
            <a:r>
              <a:rPr lang="pt-BR" sz="3200">
                <a:ea typeface="Aptos"/>
                <a:cs typeface="Aptos"/>
              </a:rPr>
              <a:t>Aplicativos de edição de imagem e vídeo.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477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477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4770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4770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4770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477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477010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23983662" name="Agrupar 9"/>
          <p:cNvGrpSpPr/>
          <p:nvPr/>
        </p:nvGrpSpPr>
        <p:grpSpPr bwMode="auto">
          <a:xfrm>
            <a:off x="1015042" y="457738"/>
            <a:ext cx="10495168" cy="5976129"/>
            <a:chOff x="1015042" y="457738"/>
            <a:chExt cx="10495168" cy="5976129"/>
          </a:xfrm>
        </p:grpSpPr>
        <p:pic>
          <p:nvPicPr>
            <p:cNvPr id="6" name="Imagem 5" descr="Uma imagem contendo Interface gráfica do usuário&#10;&#10;O conteúdo gerado por IA pode estar incorreto.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15042" y="457738"/>
              <a:ext cx="10176292" cy="595689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tângulo 8"/>
            <p:cNvSpPr/>
            <p:nvPr/>
          </p:nvSpPr>
          <p:spPr bwMode="auto">
            <a:xfrm>
              <a:off x="7072525" y="4150894"/>
              <a:ext cx="4437685" cy="2282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534136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Navegadores</a:t>
            </a:r>
            <a:endParaRPr/>
          </a:p>
        </p:txBody>
      </p:sp>
      <p:pic>
        <p:nvPicPr>
          <p:cNvPr id="1670404195" name="Imagem 3" descr="Chrome Logo Valor Historia Png Images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64701" y="2501661"/>
            <a:ext cx="3260784" cy="1833472"/>
          </a:xfrm>
          <a:prstGeom prst="rect">
            <a:avLst/>
          </a:prstGeom>
        </p:spPr>
      </p:pic>
      <p:pic>
        <p:nvPicPr>
          <p:cNvPr id="1367148266" name="Imagem 5" descr="&quot;Microsoft Edge&quot; Icon - Download for free – Iconduck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54437" y="2530415"/>
            <a:ext cx="1837427" cy="1825925"/>
          </a:xfrm>
          <a:prstGeom prst="rect">
            <a:avLst/>
          </a:prstGeom>
          <a:ln>
            <a:noFill/>
          </a:ln>
        </p:spPr>
      </p:pic>
      <p:pic>
        <p:nvPicPr>
          <p:cNvPr id="1031008533" name="Imagem 6" descr="Internet Explorer como diferencia entre la Microsoft de ayer y la de ...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668437" y="2501661"/>
            <a:ext cx="1837427" cy="1825925"/>
          </a:xfrm>
          <a:prstGeom prst="rect">
            <a:avLst/>
          </a:prstGeom>
          <a:ln>
            <a:noFill/>
          </a:ln>
        </p:spPr>
      </p:pic>
      <p:pic>
        <p:nvPicPr>
          <p:cNvPr id="1136996404" name="Imagem 7" descr="Resultado de imagem para Firefox Novo Logo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580623" y="2508849"/>
            <a:ext cx="1772189" cy="1841739"/>
          </a:xfrm>
          <a:prstGeom prst="rect">
            <a:avLst/>
          </a:prstGeom>
          <a:ln>
            <a:noFill/>
          </a:ln>
        </p:spPr>
      </p:pic>
      <p:pic>
        <p:nvPicPr>
          <p:cNvPr id="938808146" name="Imagem 8" descr="Opera – Logos Download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842514" y="2530416"/>
            <a:ext cx="1837427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80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00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9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35045089" name="Imagem 3"/>
          <p:cNvPicPr>
            <a:picLocks noChangeAspect="1"/>
          </p:cNvPicPr>
          <p:nvPr/>
        </p:nvPicPr>
        <p:blipFill>
          <a:blip r:embed="rId3"/>
          <a:srcRect l="0" t="4886" r="0" b="488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2104333398" name="Agrupar 8"/>
          <p:cNvGrpSpPr/>
          <p:nvPr/>
        </p:nvGrpSpPr>
        <p:grpSpPr bwMode="auto">
          <a:xfrm>
            <a:off x="-6486837" y="378"/>
            <a:ext cx="6492511" cy="6883350"/>
            <a:chOff x="11729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11729" y="378"/>
              <a:ext cx="6492511" cy="6883350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91890" y="2935793"/>
              <a:ext cx="6308784" cy="1015663"/>
            </a:xfrm>
            <a:prstGeom prst="rect">
              <a:avLst/>
            </a:prstGeom>
            <a:noFill/>
            <a:ln>
              <a:solidFill>
                <a:srgbClr val="01062E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WINDOWS 10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74194907" name="Imagem 3"/>
          <p:cNvPicPr>
            <a:picLocks noChangeAspect="1"/>
          </p:cNvPicPr>
          <p:nvPr/>
        </p:nvPicPr>
        <p:blipFill>
          <a:blip r:embed="rId3"/>
          <a:srcRect l="0" t="4886" r="0" b="488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1210771102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  <a:ea typeface="Aptos"/>
                  <a:cs typeface="Aptos"/>
                </a:rPr>
                <a:t>WINDOWS 10</a:t>
              </a:r>
              <a:endParaRPr/>
            </a:p>
          </p:txBody>
        </p:sp>
      </p:grpSp>
      <p:sp>
        <p:nvSpPr>
          <p:cNvPr id="474629899" name="CaixaDeTexto 1"/>
          <p:cNvSpPr txBox="1"/>
          <p:nvPr/>
        </p:nvSpPr>
        <p:spPr bwMode="auto">
          <a:xfrm>
            <a:off x="-3175" y="6878638"/>
            <a:ext cx="12203113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/>
              <a:t>ThePhoto de PhotoAuthor está licenciada sob CCYYSA.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389458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Windows </a:t>
            </a:r>
            <a:endParaRPr/>
          </a:p>
        </p:txBody>
      </p:sp>
      <p:sp>
        <p:nvSpPr>
          <p:cNvPr id="175246769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1724984"/>
            <a:ext cx="10515600" cy="4451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/>
              <a:t>Sistema operacional;</a:t>
            </a:r>
            <a:endParaRPr/>
          </a:p>
          <a:p>
            <a:pPr marL="0" indent="0">
              <a:buNone/>
              <a:defRPr/>
            </a:pPr>
            <a:r>
              <a:rPr lang="pt-BR" sz="3200"/>
              <a:t>A primeira versão (Windows 1.0) foi lançada em 1985;</a:t>
            </a:r>
            <a:endParaRPr/>
          </a:p>
          <a:p>
            <a:pPr marL="0" indent="0">
              <a:buNone/>
              <a:defRPr/>
            </a:pPr>
            <a:endParaRPr lang="pt-BR"/>
          </a:p>
          <a:p>
            <a:pPr marL="0" indent="0">
              <a:buNone/>
              <a:defRPr/>
            </a:pPr>
            <a:endParaRPr lang="pt-BR"/>
          </a:p>
        </p:txBody>
      </p:sp>
      <p:pic>
        <p:nvPicPr>
          <p:cNvPr id="1928133094" name="Imagem 3" descr="Interface do Windows 1.0 (Imagem: Reprodução/Microsoft)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11570" y="2938687"/>
            <a:ext cx="6783237" cy="3798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467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467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13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246769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743839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1106758"/>
            <a:ext cx="10515600" cy="4725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Desenvolvido pela </a:t>
            </a:r>
            <a:r>
              <a:rPr lang="pt-BR" sz="3200" b="1">
                <a:solidFill>
                  <a:srgbClr val="002060"/>
                </a:solidFill>
              </a:rPr>
              <a:t>Microsoft</a:t>
            </a:r>
            <a:r>
              <a:rPr lang="pt-BR" sz="3200"/>
              <a:t>, empresa fundada por </a:t>
            </a:r>
            <a:r>
              <a:rPr lang="pt-BR" sz="3200" b="1">
                <a:solidFill>
                  <a:srgbClr val="002060"/>
                </a:solidFill>
              </a:rPr>
              <a:t>Bill Gates</a:t>
            </a:r>
            <a:r>
              <a:rPr lang="pt-BR" sz="3200"/>
              <a:t> e </a:t>
            </a:r>
            <a:r>
              <a:rPr lang="pt-BR" sz="3200" b="1">
                <a:solidFill>
                  <a:srgbClr val="002060"/>
                </a:solidFill>
              </a:rPr>
              <a:t>Paul Allen</a:t>
            </a:r>
            <a:r>
              <a:rPr lang="pt-BR" sz="3200"/>
              <a:t>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O Windows domina 72% do mercado mundial¹;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está em 88% dos computadores no Brasil¹;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Sistema Operacional mais comum em ambientes profissionais;</a:t>
            </a:r>
            <a:endParaRPr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pt-BR" sz="3200"/>
              <a:t>escolas, universidades e jogos;</a:t>
            </a:r>
            <a:endParaRPr/>
          </a:p>
          <a:p>
            <a:pPr marL="0" indent="0">
              <a:buNone/>
              <a:defRPr/>
            </a:pPr>
            <a:endParaRPr lang="pt-BR" sz="3200"/>
          </a:p>
        </p:txBody>
      </p:sp>
      <p:sp>
        <p:nvSpPr>
          <p:cNvPr id="1298492397" name="CaixaDeTexto 4"/>
          <p:cNvSpPr txBox="1"/>
          <p:nvPr/>
        </p:nvSpPr>
        <p:spPr bwMode="auto">
          <a:xfrm>
            <a:off x="843346" y="6249233"/>
            <a:ext cx="9903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/>
              <a:t>1 </a:t>
            </a:r>
            <a:r>
              <a:rPr lang="pt-BR">
                <a:ea typeface="Aptos"/>
                <a:cs typeface="Aptos"/>
              </a:rPr>
              <a:t>https://canaltech.com.br/software/qual-o-sistema-operacional-de-pc-mais-usado-do-mundo/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438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438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438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438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438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743839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976466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O preço da fama</a:t>
            </a:r>
            <a:endParaRPr/>
          </a:p>
        </p:txBody>
      </p:sp>
      <p:pic>
        <p:nvPicPr>
          <p:cNvPr id="799677424" name="Espaço Reservado para Conteúdo 3" descr="8 formas para blindarte contra hackers - MobilityGuard Latam"/>
          <p:cNvPicPr>
            <a:picLocks noChangeAspect="1" noGrp="1"/>
          </p:cNvPicPr>
          <p:nvPr>
            <p:ph idx="1"/>
          </p:nvPr>
        </p:nvPicPr>
        <p:blipFill>
          <a:blip r:embed="rId3"/>
          <a:srcRect l="13679" t="0" r="11319" b="0"/>
          <a:stretch/>
        </p:blipFill>
        <p:spPr bwMode="auto">
          <a:xfrm>
            <a:off x="7461849" y="1479592"/>
            <a:ext cx="3896267" cy="3893216"/>
          </a:xfrm>
          <a:prstGeom prst="flowChartConnector">
            <a:avLst/>
          </a:prstGeom>
        </p:spPr>
      </p:pic>
      <p:sp>
        <p:nvSpPr>
          <p:cNvPr id="396435203" name="CaixaDeTexto 6"/>
          <p:cNvSpPr txBox="1"/>
          <p:nvPr/>
        </p:nvSpPr>
        <p:spPr bwMode="auto">
          <a:xfrm>
            <a:off x="876262" y="1676096"/>
            <a:ext cx="6182264" cy="1498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3200"/>
              <a:t>Principal alvo de </a:t>
            </a:r>
            <a:r>
              <a:rPr lang="pt-BR" sz="3200" b="1">
                <a:solidFill>
                  <a:srgbClr val="002060"/>
                </a:solidFill>
              </a:rPr>
              <a:t>ataques</a:t>
            </a:r>
            <a:r>
              <a:rPr lang="pt-BR" sz="3200"/>
              <a:t>, </a:t>
            </a:r>
            <a:r>
              <a:rPr lang="pt-BR" sz="3200" b="1">
                <a:solidFill>
                  <a:srgbClr val="002060"/>
                </a:solidFill>
              </a:rPr>
              <a:t>vírus </a:t>
            </a:r>
            <a:r>
              <a:rPr lang="pt-BR" sz="3200"/>
              <a:t>e </a:t>
            </a:r>
            <a:r>
              <a:rPr lang="pt-BR" sz="3200" b="1">
                <a:solidFill>
                  <a:srgbClr val="002060"/>
                </a:solidFill>
              </a:rPr>
              <a:t>roubos </a:t>
            </a:r>
            <a:r>
              <a:rPr lang="pt-BR" sz="3200"/>
              <a:t>de dados;</a:t>
            </a:r>
            <a:endParaRPr lang="pt-BR"/>
          </a:p>
        </p:txBody>
      </p:sp>
      <p:sp>
        <p:nvSpPr>
          <p:cNvPr id="1013861900" name="CaixaDeTexto 9"/>
          <p:cNvSpPr txBox="1"/>
          <p:nvPr/>
        </p:nvSpPr>
        <p:spPr bwMode="auto">
          <a:xfrm>
            <a:off x="870511" y="3424383"/>
            <a:ext cx="6182264" cy="7600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3200"/>
              <a:t>Importante ter </a:t>
            </a:r>
            <a:r>
              <a:rPr lang="pt-BR" sz="3200" b="1">
                <a:solidFill>
                  <a:srgbClr val="002060"/>
                </a:solidFill>
              </a:rPr>
              <a:t>conhecimento</a:t>
            </a:r>
            <a:r>
              <a:rPr lang="pt-BR" sz="3200"/>
              <a:t>;</a:t>
            </a:r>
            <a:endParaRPr/>
          </a:p>
        </p:txBody>
      </p:sp>
      <p:sp>
        <p:nvSpPr>
          <p:cNvPr id="2145321926" name="CaixaDeTexto 15"/>
          <p:cNvSpPr txBox="1"/>
          <p:nvPr/>
        </p:nvSpPr>
        <p:spPr bwMode="auto">
          <a:xfrm>
            <a:off x="879137" y="4611953"/>
            <a:ext cx="6742980" cy="1498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3200"/>
              <a:t>Sobre seu sistema operacional e sobre os softwares que você utiliza.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43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2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435203" grpId="0"/>
      <p:bldP spid="1013861900" grpId="0"/>
      <p:bldP spid="21453219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1810652" name="Imagem 2" descr="Grupos de Estudos – Consciência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15797" y="2959399"/>
            <a:ext cx="6581953" cy="3714031"/>
          </a:xfrm>
          <a:prstGeom prst="rect">
            <a:avLst/>
          </a:prstGeom>
        </p:spPr>
      </p:pic>
      <p:sp>
        <p:nvSpPr>
          <p:cNvPr id="1092923988" name="Título 4"/>
          <p:cNvSpPr>
            <a:spLocks noGrp="1"/>
          </p:cNvSpPr>
          <p:nvPr>
            <p:ph type="title"/>
          </p:nvPr>
        </p:nvSpPr>
        <p:spPr bwMode="auto">
          <a:xfrm>
            <a:off x="839788" y="-2875"/>
            <a:ext cx="9539406" cy="168646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pt-BR" sz="4400" b="1">
                <a:solidFill>
                  <a:srgbClr val="002060"/>
                </a:solidFill>
                <a:latin typeface="Gill Sans MT"/>
              </a:rPr>
              <a:t>Estudar é sempre a melhor escolha</a:t>
            </a:r>
            <a:endParaRPr/>
          </a:p>
        </p:txBody>
      </p:sp>
      <p:sp>
        <p:nvSpPr>
          <p:cNvPr id="505794733" name="Espaço Reservado para Texto 14"/>
          <p:cNvSpPr>
            <a:spLocks noGrp="1"/>
          </p:cNvSpPr>
          <p:nvPr>
            <p:ph type="body" sz="half" idx="2"/>
          </p:nvPr>
        </p:nvSpPr>
        <p:spPr bwMode="auto">
          <a:xfrm>
            <a:off x="839788" y="2028645"/>
            <a:ext cx="3932237" cy="27907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pt-BR" sz="3200"/>
              <a:t>Não é fácil.</a:t>
            </a:r>
            <a:endParaRPr/>
          </a:p>
          <a:p>
            <a:pPr>
              <a:defRPr/>
            </a:pPr>
            <a:r>
              <a:rPr lang="pt-BR" sz="3200"/>
              <a:t>Não é rápido.</a:t>
            </a:r>
            <a:endParaRPr/>
          </a:p>
          <a:p>
            <a:pPr>
              <a:defRPr/>
            </a:pPr>
            <a:r>
              <a:rPr lang="pt-BR" sz="3200"/>
              <a:t>Estudar exige dedicação e</a:t>
            </a:r>
            <a:endParaRPr/>
          </a:p>
          <a:p>
            <a:pPr>
              <a:defRPr/>
            </a:pPr>
            <a:r>
              <a:rPr lang="pt-BR" sz="3200"/>
              <a:t>esforço.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94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94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947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947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79473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42319757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29580149" name="Agrupar 8"/>
          <p:cNvGrpSpPr/>
          <p:nvPr/>
        </p:nvGrpSpPr>
        <p:grpSpPr bwMode="auto">
          <a:xfrm>
            <a:off x="-2648" y="378"/>
            <a:ext cx="6492511" cy="6883350"/>
            <a:chOff x="-2648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2648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77513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INFORMÁTICA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2125705" name="Título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 b="1">
                <a:solidFill>
                  <a:srgbClr val="002060"/>
                </a:solidFill>
                <a:latin typeface="Gill Sans MT"/>
              </a:rPr>
              <a:t>Ligar o computador</a:t>
            </a:r>
            <a:endParaRPr/>
          </a:p>
        </p:txBody>
      </p:sp>
      <p:pic>
        <p:nvPicPr>
          <p:cNvPr id="926087429" name="Imagen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5314" y="2770517"/>
            <a:ext cx="2733675" cy="3962400"/>
          </a:xfrm>
          <a:prstGeom prst="rect">
            <a:avLst/>
          </a:prstGeom>
          <a:ln>
            <a:noFill/>
          </a:ln>
        </p:spPr>
      </p:pic>
      <p:pic>
        <p:nvPicPr>
          <p:cNvPr id="23575134" name="Imagen 10" descr="Imagen que contiene interior, computadora, lado, monitor&#10;&#10;El contenido generado por inteligencia artificial puede ser incorrecto."/>
          <p:cNvPicPr>
            <a:picLocks noChangeAspect="1"/>
          </p:cNvPicPr>
          <p:nvPr/>
        </p:nvPicPr>
        <p:blipFill>
          <a:blip r:embed="rId4"/>
          <a:srcRect l="-30" t="0" r="10799" b="-522"/>
          <a:stretch/>
        </p:blipFill>
        <p:spPr bwMode="auto">
          <a:xfrm>
            <a:off x="3048233" y="3589308"/>
            <a:ext cx="9153996" cy="3276391"/>
          </a:xfrm>
          <a:prstGeom prst="rect">
            <a:avLst/>
          </a:prstGeom>
          <a:ln>
            <a:noFill/>
          </a:ln>
        </p:spPr>
      </p:pic>
      <p:pic>
        <p:nvPicPr>
          <p:cNvPr id="962832858" name="Imagen 11" descr="Imagen que contiene interior, espejo, tabla, cuarto&#10;&#10;El contenido generado por inteligencia artificial puede ser incorrecto.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359410" y="503478"/>
            <a:ext cx="4000500" cy="3895725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418570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 b="1">
                <a:solidFill>
                  <a:srgbClr val="002060"/>
                </a:solidFill>
              </a:rPr>
              <a:t>Desligar o computador</a:t>
            </a:r>
            <a:endParaRPr/>
          </a:p>
        </p:txBody>
      </p:sp>
      <p:pic>
        <p:nvPicPr>
          <p:cNvPr id="532566424" name="Imagen 3" descr="Interfaz de usuario gráfica, Aplicación&#10;&#10;El contenido generado por inteligencia artificial puede ser incorrecto."/>
          <p:cNvPicPr>
            <a:picLocks noChangeAspect="1"/>
          </p:cNvPicPr>
          <p:nvPr/>
        </p:nvPicPr>
        <p:blipFill>
          <a:blip r:embed="rId3"/>
          <a:srcRect l="0" t="0" r="48944" b="21918"/>
          <a:stretch/>
        </p:blipFill>
        <p:spPr bwMode="auto">
          <a:xfrm>
            <a:off x="3746739" y="1706438"/>
            <a:ext cx="4728687" cy="3963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33900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Alt + F4</a:t>
            </a:r>
            <a:endParaRPr/>
          </a:p>
        </p:txBody>
      </p:sp>
      <p:pic>
        <p:nvPicPr>
          <p:cNvPr id="308697410" name="Imagem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31335" y="1171074"/>
            <a:ext cx="8759611" cy="5426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7252360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Regras de uso dos aparelhos</a:t>
            </a:r>
            <a:endParaRPr/>
          </a:p>
        </p:txBody>
      </p:sp>
      <p:sp>
        <p:nvSpPr>
          <p:cNvPr id="1621760592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pt-BR" sz="3600" b="1"/>
              <a:t>Sobre o uso dos computadores:</a:t>
            </a:r>
            <a:endParaRPr/>
          </a:p>
          <a:p>
            <a:pPr marL="0" indent="0">
              <a:buNone/>
              <a:defRPr/>
            </a:pPr>
            <a:r>
              <a:rPr lang="pt-BR" b="1"/>
              <a:t>Não instale ou faça download </a:t>
            </a:r>
            <a:r>
              <a:rPr lang="pt-BR"/>
              <a:t>de programa, jogo ou arquivo sem autorização do instrutor;</a:t>
            </a:r>
            <a:endParaRPr/>
          </a:p>
          <a:p>
            <a:pPr marL="0" indent="0">
              <a:buNone/>
              <a:defRPr/>
            </a:pPr>
            <a:r>
              <a:rPr lang="pt-BR" b="1"/>
              <a:t>Não modifique configurações </a:t>
            </a:r>
            <a:r>
              <a:rPr lang="pt-BR"/>
              <a:t>relacionadas a login e senha do aparelho.</a:t>
            </a:r>
            <a:endParaRPr/>
          </a:p>
          <a:p>
            <a:pPr marL="0" indent="0">
              <a:buNone/>
              <a:defRPr/>
            </a:pPr>
            <a:r>
              <a:rPr lang="pt-BR" sz="3600" b="1"/>
              <a:t>Sobre o momento da saída:</a:t>
            </a:r>
            <a:endParaRPr/>
          </a:p>
          <a:p>
            <a:pPr marL="0" indent="0">
              <a:buNone/>
              <a:defRPr/>
            </a:pPr>
            <a:r>
              <a:rPr lang="pt-BR" b="1"/>
              <a:t>Desligue</a:t>
            </a:r>
            <a:r>
              <a:rPr lang="pt-BR"/>
              <a:t> os computadores;</a:t>
            </a:r>
            <a:endParaRPr/>
          </a:p>
          <a:p>
            <a:pPr marL="0" indent="0">
              <a:buNone/>
              <a:defRPr/>
            </a:pPr>
            <a:r>
              <a:rPr lang="pt-BR"/>
              <a:t>Fone de ouvido sobre o monitor.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368215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>
                <a:latin typeface="Gill Sans MT"/>
              </a:rPr>
              <a:t>Gill </a:t>
            </a:r>
            <a:r>
              <a:rPr lang="pt-BR">
                <a:latin typeface="Gill Sans MT"/>
              </a:rPr>
              <a:t>Sans</a:t>
            </a:r>
            <a:r>
              <a:rPr lang="pt-BR">
                <a:latin typeface="Gill Sans MT"/>
              </a:rPr>
              <a:t> MT, 44, </a:t>
            </a:r>
            <a:r>
              <a:rPr lang="pt-BR" b="1">
                <a:latin typeface="Gill Sans MT"/>
              </a:rPr>
              <a:t>negrito</a:t>
            </a:r>
            <a:r>
              <a:rPr lang="pt-BR">
                <a:latin typeface="Gill Sans MT"/>
              </a:rPr>
              <a:t>, </a:t>
            </a:r>
            <a:r>
              <a:rPr lang="pt-BR">
                <a:solidFill>
                  <a:srgbClr val="002060"/>
                </a:solidFill>
                <a:latin typeface="Gill Sans MT"/>
              </a:rPr>
              <a:t>Azul Escuro</a:t>
            </a:r>
            <a:endParaRPr/>
          </a:p>
        </p:txBody>
      </p:sp>
      <p:sp>
        <p:nvSpPr>
          <p:cNvPr id="1002266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321190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>
                <a:latin typeface="Aptos Display"/>
                <a:ea typeface="Calibri"/>
                <a:cs typeface="Calibri"/>
              </a:rPr>
              <a:t>Aptos Display, 32</a:t>
            </a:r>
            <a:endParaRPr/>
          </a:p>
        </p:txBody>
      </p:sp>
      <p:sp>
        <p:nvSpPr>
          <p:cNvPr id="160470909" name="Retângulo 3"/>
          <p:cNvSpPr/>
          <p:nvPr/>
        </p:nvSpPr>
        <p:spPr bwMode="auto">
          <a:xfrm>
            <a:off x="843576" y="3586526"/>
            <a:ext cx="1905000" cy="26007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40639536" name="Retângulo 4"/>
          <p:cNvSpPr/>
          <p:nvPr/>
        </p:nvSpPr>
        <p:spPr bwMode="auto">
          <a:xfrm>
            <a:off x="3546519" y="3586525"/>
            <a:ext cx="1905000" cy="260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355248" name="Título 1"/>
          <p:cNvSpPr>
            <a:spLocks noGrp="1"/>
          </p:cNvSpPr>
          <p:nvPr>
            <p:ph type="title"/>
          </p:nvPr>
        </p:nvSpPr>
        <p:spPr bwMode="auto">
          <a:xfrm>
            <a:off x="694427" y="365125"/>
            <a:ext cx="10659373" cy="1339940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O que é Informática?</a:t>
            </a:r>
            <a:endParaRPr/>
          </a:p>
        </p:txBody>
      </p:sp>
      <p:sp>
        <p:nvSpPr>
          <p:cNvPr id="138818499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94426" y="3464643"/>
            <a:ext cx="10515600" cy="9870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sz="3200">
                <a:ea typeface="Aptos"/>
                <a:cs typeface="Aptos"/>
              </a:rPr>
              <a:t>Processamento automático de </a:t>
            </a:r>
            <a:r>
              <a:rPr lang="pt-BR" sz="3200" b="1">
                <a:solidFill>
                  <a:srgbClr val="041665"/>
                </a:solidFill>
                <a:ea typeface="Aptos"/>
                <a:cs typeface="Aptos"/>
              </a:rPr>
              <a:t>informações</a:t>
            </a:r>
            <a:r>
              <a:rPr lang="pt-BR" sz="3200">
                <a:ea typeface="Aptos"/>
                <a:cs typeface="Aptos"/>
              </a:rPr>
              <a:t>.</a:t>
            </a:r>
            <a:endParaRPr lang="pt-BR" sz="3200"/>
          </a:p>
          <a:p>
            <a:pPr marL="0" indent="0">
              <a:buNone/>
              <a:defRPr/>
            </a:pPr>
            <a:endParaRPr lang="pt-BR"/>
          </a:p>
        </p:txBody>
      </p:sp>
      <p:sp>
        <p:nvSpPr>
          <p:cNvPr id="1600495561" name="CaixaDeTexto 3"/>
          <p:cNvSpPr txBox="1"/>
          <p:nvPr/>
        </p:nvSpPr>
        <p:spPr bwMode="auto">
          <a:xfrm>
            <a:off x="701364" y="2756076"/>
            <a:ext cx="30882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4000" b="1">
                <a:solidFill>
                  <a:srgbClr val="002060"/>
                </a:solidFill>
              </a:rPr>
              <a:t>Infor</a:t>
            </a:r>
            <a:r>
              <a:rPr lang="pt-BR" sz="4000"/>
              <a:t>mação</a:t>
            </a:r>
            <a:endParaRPr lang="pt-BR" sz="4000" b="1"/>
          </a:p>
        </p:txBody>
      </p:sp>
      <p:sp>
        <p:nvSpPr>
          <p:cNvPr id="1222626700" name="CaixaDeTexto 4"/>
          <p:cNvSpPr txBox="1"/>
          <p:nvPr/>
        </p:nvSpPr>
        <p:spPr bwMode="auto">
          <a:xfrm>
            <a:off x="3418685" y="2756075"/>
            <a:ext cx="50579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pt-BR" sz="4000"/>
              <a:t>auto</a:t>
            </a:r>
            <a:r>
              <a:rPr lang="pt-BR" sz="4000" b="1">
                <a:solidFill>
                  <a:srgbClr val="002060"/>
                </a:solidFill>
              </a:rPr>
              <a:t>mática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49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0495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0495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2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2626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2626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184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8184996" grpId="0" build="p"/>
      <p:bldP spid="1600495561" grpId="0"/>
      <p:bldP spid="12226267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249589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rgbClr val="002060"/>
                </a:solidFill>
                <a:latin typeface="Gill Sans MT"/>
              </a:rPr>
              <a:t>O que é Informação?</a:t>
            </a:r>
            <a:endParaRPr/>
          </a:p>
        </p:txBody>
      </p:sp>
      <p:sp>
        <p:nvSpPr>
          <p:cNvPr id="506985096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b="1">
                <a:solidFill>
                  <a:srgbClr val="002060"/>
                </a:solidFill>
              </a:rPr>
              <a:t>Informação </a:t>
            </a:r>
            <a:r>
              <a:rPr lang="pt-BR"/>
              <a:t>é o resultado </a:t>
            </a:r>
            <a:r>
              <a:rPr lang="pt-BR" i="1"/>
              <a:t>significativo</a:t>
            </a:r>
            <a:r>
              <a:rPr lang="pt-BR"/>
              <a:t>, </a:t>
            </a:r>
            <a:r>
              <a:rPr lang="pt-BR" i="1"/>
              <a:t>relevante</a:t>
            </a:r>
            <a:r>
              <a:rPr lang="pt-BR"/>
              <a:t>, </a:t>
            </a:r>
            <a:r>
              <a:rPr lang="pt-BR" i="1"/>
              <a:t>estruturado </a:t>
            </a:r>
            <a:r>
              <a:rPr lang="pt-BR"/>
              <a:t>e </a:t>
            </a:r>
            <a:r>
              <a:rPr lang="pt-BR" i="1"/>
              <a:t>útil </a:t>
            </a:r>
            <a:r>
              <a:rPr lang="pt-BR"/>
              <a:t>obtivo após o </a:t>
            </a:r>
            <a:r>
              <a:rPr lang="pt-BR" b="1">
                <a:solidFill>
                  <a:srgbClr val="002060"/>
                </a:solidFill>
              </a:rPr>
              <a:t>processamento </a:t>
            </a:r>
            <a:r>
              <a:rPr lang="pt-BR"/>
              <a:t>de </a:t>
            </a:r>
            <a:r>
              <a:rPr lang="pt-BR" b="1">
                <a:solidFill>
                  <a:srgbClr val="002060"/>
                </a:solidFill>
              </a:rPr>
              <a:t>dados</a:t>
            </a:r>
            <a:r>
              <a:rPr lang="pt-BR"/>
              <a:t>.</a:t>
            </a:r>
            <a:endParaRPr/>
          </a:p>
        </p:txBody>
      </p:sp>
      <p:pic>
        <p:nvPicPr>
          <p:cNvPr id="1717652998" name="Imagem 3" descr="Professor: vocês entenderam Eu sem entender nada: Sim professor. - Memes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78701" y="3141190"/>
            <a:ext cx="3634596" cy="370988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65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439621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38200" y="732946"/>
            <a:ext cx="10515600" cy="19646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pt-BR" b="1">
                <a:solidFill>
                  <a:srgbClr val="002060"/>
                </a:solidFill>
              </a:rPr>
              <a:t>Dados: </a:t>
            </a:r>
            <a:r>
              <a:rPr lang="pt-BR">
                <a:ea typeface="Aptos"/>
                <a:cs typeface="Aptos"/>
              </a:rPr>
              <a:t>fatos brutos, símbolos ou valores não </a:t>
            </a:r>
            <a:r>
              <a:rPr lang="pt-BR" b="1">
                <a:solidFill>
                  <a:srgbClr val="002060"/>
                </a:solidFill>
                <a:ea typeface="Aptos"/>
                <a:cs typeface="Aptos"/>
              </a:rPr>
              <a:t>processados</a:t>
            </a:r>
            <a:r>
              <a:rPr lang="pt-BR"/>
              <a:t>.</a:t>
            </a:r>
            <a:endParaRPr lang="pt-BR" b="1">
              <a:solidFill>
                <a:srgbClr val="002060"/>
              </a:solidFill>
              <a:ea typeface="Aptos"/>
              <a:cs typeface="Aptos"/>
            </a:endParaRPr>
          </a:p>
          <a:p>
            <a:pPr marL="0" indent="0">
              <a:buNone/>
              <a:defRPr/>
            </a:pPr>
            <a:r>
              <a:rPr lang="pt-BR" b="1">
                <a:solidFill>
                  <a:srgbClr val="002060"/>
                </a:solidFill>
              </a:rPr>
              <a:t>Informação:</a:t>
            </a:r>
            <a:r>
              <a:rPr lang="pt-BR"/>
              <a:t> </a:t>
            </a:r>
            <a:r>
              <a:rPr lang="pt-BR">
                <a:ea typeface="Aptos"/>
                <a:cs typeface="Aptos"/>
              </a:rPr>
              <a:t>surge quando os dados são </a:t>
            </a:r>
            <a:r>
              <a:rPr lang="pt-BR" b="1">
                <a:solidFill>
                  <a:srgbClr val="002060"/>
                </a:solidFill>
                <a:ea typeface="Aptos"/>
                <a:cs typeface="Aptos"/>
              </a:rPr>
              <a:t>processados</a:t>
            </a:r>
            <a:r>
              <a:rPr lang="pt-BR">
                <a:ea typeface="Aptos"/>
                <a:cs typeface="Aptos"/>
              </a:rPr>
              <a:t> e organizados para se tornarem úteis.</a:t>
            </a:r>
            <a:endParaRPr lang="pt-BR"/>
          </a:p>
        </p:txBody>
      </p:sp>
      <p:grpSp>
        <p:nvGrpSpPr>
          <p:cNvPr id="379664546" name="Agrupar 14"/>
          <p:cNvGrpSpPr/>
          <p:nvPr/>
        </p:nvGrpSpPr>
        <p:grpSpPr bwMode="auto">
          <a:xfrm>
            <a:off x="855636" y="2249503"/>
            <a:ext cx="10513904" cy="1895230"/>
            <a:chOff x="855636" y="2249503"/>
            <a:chExt cx="10513904" cy="1895230"/>
          </a:xfrm>
        </p:grpSpPr>
        <p:sp>
          <p:nvSpPr>
            <p:cNvPr id="4" name="Retângulo 3"/>
            <p:cNvSpPr/>
            <p:nvPr/>
          </p:nvSpPr>
          <p:spPr bwMode="auto">
            <a:xfrm>
              <a:off x="855636" y="2559538"/>
              <a:ext cx="2031263" cy="136769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2400" b="1"/>
                <a:t>Dados</a:t>
              </a:r>
              <a:endParaRPr/>
            </a:p>
          </p:txBody>
        </p:sp>
        <p:sp>
          <p:nvSpPr>
            <p:cNvPr id="5" name="Seta: para a Direita 4"/>
            <p:cNvSpPr/>
            <p:nvPr/>
          </p:nvSpPr>
          <p:spPr bwMode="auto">
            <a:xfrm>
              <a:off x="3377204" y="3019983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/>
            </a:p>
          </p:txBody>
        </p:sp>
        <p:sp>
          <p:nvSpPr>
            <p:cNvPr id="6" name="Elipse 5"/>
            <p:cNvSpPr/>
            <p:nvPr/>
          </p:nvSpPr>
          <p:spPr bwMode="auto">
            <a:xfrm>
              <a:off x="4722779" y="2249503"/>
              <a:ext cx="2657230" cy="189523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2400" b="1"/>
                <a:t>Processamento</a:t>
              </a:r>
              <a:endParaRPr/>
            </a:p>
          </p:txBody>
        </p:sp>
        <p:sp>
          <p:nvSpPr>
            <p:cNvPr id="7" name="Seta: para a Direita 6"/>
            <p:cNvSpPr/>
            <p:nvPr/>
          </p:nvSpPr>
          <p:spPr bwMode="auto">
            <a:xfrm>
              <a:off x="7977959" y="2976850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/>
            </a:p>
          </p:txBody>
        </p:sp>
        <p:sp>
          <p:nvSpPr>
            <p:cNvPr id="9" name="Retângulo 8"/>
            <p:cNvSpPr/>
            <p:nvPr/>
          </p:nvSpPr>
          <p:spPr bwMode="auto">
            <a:xfrm>
              <a:off x="9338277" y="2516405"/>
              <a:ext cx="2031263" cy="1367692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/>
                <a:t>Informação</a:t>
              </a:r>
              <a:endParaRPr/>
            </a:p>
          </p:txBody>
        </p:sp>
      </p:grpSp>
      <p:grpSp>
        <p:nvGrpSpPr>
          <p:cNvPr id="1908427597" name="Agrupar 15"/>
          <p:cNvGrpSpPr/>
          <p:nvPr/>
        </p:nvGrpSpPr>
        <p:grpSpPr bwMode="auto">
          <a:xfrm>
            <a:off x="841258" y="4751163"/>
            <a:ext cx="10513904" cy="1895230"/>
            <a:chOff x="855636" y="2249503"/>
            <a:chExt cx="10513904" cy="1895230"/>
          </a:xfrm>
        </p:grpSpPr>
        <p:sp>
          <p:nvSpPr>
            <p:cNvPr id="17" name="Retângulo 16"/>
            <p:cNvSpPr/>
            <p:nvPr/>
          </p:nvSpPr>
          <p:spPr bwMode="auto">
            <a:xfrm>
              <a:off x="855636" y="2559538"/>
              <a:ext cx="2031263" cy="136769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Entrada</a:t>
              </a:r>
              <a:endParaRPr/>
            </a:p>
          </p:txBody>
        </p:sp>
        <p:sp>
          <p:nvSpPr>
            <p:cNvPr id="18" name="Seta: para a Direita 17"/>
            <p:cNvSpPr/>
            <p:nvPr/>
          </p:nvSpPr>
          <p:spPr bwMode="auto">
            <a:xfrm>
              <a:off x="3377204" y="3019983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>
                <a:solidFill>
                  <a:srgbClr val="000000"/>
                </a:solidFill>
              </a:endParaRPr>
            </a:p>
          </p:txBody>
        </p:sp>
        <p:sp>
          <p:nvSpPr>
            <p:cNvPr id="19" name="Elipse 18"/>
            <p:cNvSpPr/>
            <p:nvPr/>
          </p:nvSpPr>
          <p:spPr bwMode="auto">
            <a:xfrm>
              <a:off x="4722779" y="2249503"/>
              <a:ext cx="2657230" cy="1895230"/>
            </a:xfrm>
            <a:prstGeom prst="snipRoundRect">
              <a:avLst>
                <a:gd name="adj1" fmla="val 16667"/>
                <a:gd name="adj2" fmla="val 16667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Operações, cálculos, aplicações</a:t>
              </a:r>
              <a:endParaRPr lang="pt-BR" sz="2400" b="1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(Computador)</a:t>
              </a:r>
              <a:endParaRPr/>
            </a:p>
          </p:txBody>
        </p:sp>
        <p:sp>
          <p:nvSpPr>
            <p:cNvPr id="20" name="Seta: para a Direita 19"/>
            <p:cNvSpPr/>
            <p:nvPr/>
          </p:nvSpPr>
          <p:spPr bwMode="auto">
            <a:xfrm>
              <a:off x="7977959" y="2976850"/>
              <a:ext cx="964020" cy="43316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 sz="2400" b="1">
                <a:solidFill>
                  <a:srgbClr val="000000"/>
                </a:solidFill>
              </a:endParaRPr>
            </a:p>
          </p:txBody>
        </p:sp>
        <p:sp>
          <p:nvSpPr>
            <p:cNvPr id="21" name="Retângulo 20"/>
            <p:cNvSpPr/>
            <p:nvPr/>
          </p:nvSpPr>
          <p:spPr bwMode="auto">
            <a:xfrm>
              <a:off x="9338277" y="2516405"/>
              <a:ext cx="2031263" cy="1367692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pt-BR" sz="2400" b="1">
                  <a:solidFill>
                    <a:srgbClr val="000000"/>
                  </a:solidFill>
                </a:rPr>
                <a:t>Saída</a:t>
              </a:r>
              <a:endParaRPr lang="pt-BR" sz="2400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6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42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39268545" name="Imagem 3" descr="Curso básico de Informática: por que fazer? - Blog do Portal Educaçã"/>
          <p:cNvPicPr>
            <a:picLocks noChangeAspect="1"/>
          </p:cNvPicPr>
          <p:nvPr/>
        </p:nvPicPr>
        <p:blipFill>
          <a:blip r:embed="rId3"/>
          <a:srcRect l="5895" t="0" r="-221" b="4855"/>
          <a:stretch/>
        </p:blipFill>
        <p:spPr bwMode="auto">
          <a:xfrm>
            <a:off x="-2821" y="-1866"/>
            <a:ext cx="12202288" cy="6881106"/>
          </a:xfrm>
          <a:prstGeom prst="rect">
            <a:avLst/>
          </a:prstGeom>
        </p:spPr>
      </p:pic>
      <p:grpSp>
        <p:nvGrpSpPr>
          <p:cNvPr id="1362500175" name="Agrupar 8"/>
          <p:cNvGrpSpPr/>
          <p:nvPr/>
        </p:nvGrpSpPr>
        <p:grpSpPr bwMode="auto">
          <a:xfrm>
            <a:off x="-6515591" y="378"/>
            <a:ext cx="6492511" cy="6883350"/>
            <a:chOff x="-6515591" y="378"/>
            <a:chExt cx="6492511" cy="6883350"/>
          </a:xfrm>
        </p:grpSpPr>
        <p:sp>
          <p:nvSpPr>
            <p:cNvPr id="5" name="Retângulo 4"/>
            <p:cNvSpPr/>
            <p:nvPr/>
          </p:nvSpPr>
          <p:spPr bwMode="auto">
            <a:xfrm>
              <a:off x="-6515591" y="378"/>
              <a:ext cx="6492511" cy="6883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endParaRPr lang="pt-BR" sz="6000" b="1">
                <a:latin typeface="Gill Sans MT"/>
              </a:endParaRPr>
            </a:p>
          </p:txBody>
        </p:sp>
        <p:sp>
          <p:nvSpPr>
            <p:cNvPr id="6" name="CaixaDeTexto 5"/>
            <p:cNvSpPr txBox="1"/>
            <p:nvPr/>
          </p:nvSpPr>
          <p:spPr bwMode="auto">
            <a:xfrm>
              <a:off x="-6435430" y="2921416"/>
              <a:ext cx="6308784" cy="1015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/>
              <a:spAutoFit/>
            </a:bodyPr>
            <a:lstStyle/>
            <a:p>
              <a:pPr algn="l">
                <a:defRPr/>
              </a:pPr>
              <a:r>
                <a:rPr lang="pt-BR" sz="6000" b="1">
                  <a:solidFill>
                    <a:srgbClr val="FFFFFF"/>
                  </a:solidFill>
                  <a:latin typeface="Gill Sans MT"/>
                </a:rPr>
                <a:t>COMPUTADOR</a:t>
              </a:r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onlyoffice/8.3.3.18</Application>
  <PresentationFormat>On-screen Show (4:3)</PresentationFormat>
  <Paragraphs>0</Paragraphs>
  <Slides>56</Slides>
  <Notes>56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Eridhonson Oliveira</cp:lastModifiedBy>
  <cp:revision>27</cp:revision>
  <dcterms:created xsi:type="dcterms:W3CDTF">2025-02-24T02:40:16Z</dcterms:created>
  <dcterms:modified xsi:type="dcterms:W3CDTF">2025-06-21T02:18:38Z</dcterms:modified>
</cp:coreProperties>
</file>